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457" r:id="rId4"/>
    <p:sldId id="266" r:id="rId5"/>
    <p:sldId id="267" r:id="rId6"/>
    <p:sldId id="284" r:id="rId7"/>
    <p:sldId id="268" r:id="rId8"/>
    <p:sldId id="515" r:id="rId9"/>
    <p:sldId id="512" r:id="rId10"/>
    <p:sldId id="269" r:id="rId11"/>
    <p:sldId id="270" r:id="rId12"/>
    <p:sldId id="279" r:id="rId13"/>
    <p:sldId id="287" r:id="rId14"/>
    <p:sldId id="285" r:id="rId15"/>
    <p:sldId id="286"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28" autoAdjust="0"/>
    <p:restoredTop sz="94660"/>
  </p:normalViewPr>
  <p:slideViewPr>
    <p:cSldViewPr snapToGrid="0">
      <p:cViewPr varScale="1">
        <p:scale>
          <a:sx n="86" d="100"/>
          <a:sy n="86" d="100"/>
        </p:scale>
        <p:origin x="40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5/5/2023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nx.camereminorili.it/wp-content/uploads/2022/06/Linee-Guida-Curatore-speciale-del-minore-aggiornate-al-21-maggio-2022-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ordineavvocatimilano.it/media/news/FEBBRAIO2023/Relazioni_Avvocati_Servizi.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Vista di una montagna colorata">
            <a:extLst>
              <a:ext uri="{FF2B5EF4-FFF2-40B4-BE49-F238E27FC236}">
                <a16:creationId xmlns:a16="http://schemas.microsoft.com/office/drawing/2014/main" id="{2D3E09C8-0656-A1AE-1FD9-A9126A196CA1}"/>
              </a:ext>
            </a:extLst>
          </p:cNvPr>
          <p:cNvPicPr>
            <a:picLocks noChangeAspect="1"/>
          </p:cNvPicPr>
          <p:nvPr/>
        </p:nvPicPr>
        <p:blipFill rotWithShape="1">
          <a:blip r:embed="rId2"/>
          <a:srcRect l="19424" r="3467"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id="{3968AB72-B269-3D06-2CAB-89AC75DCEE94}"/>
              </a:ext>
            </a:extLst>
          </p:cNvPr>
          <p:cNvSpPr>
            <a:spLocks noGrp="1"/>
          </p:cNvSpPr>
          <p:nvPr>
            <p:ph type="ctrTitle"/>
          </p:nvPr>
        </p:nvSpPr>
        <p:spPr>
          <a:xfrm>
            <a:off x="668867" y="1678666"/>
            <a:ext cx="4088190" cy="2369093"/>
          </a:xfrm>
        </p:spPr>
        <p:txBody>
          <a:bodyPr>
            <a:normAutofit fontScale="90000"/>
          </a:bodyPr>
          <a:lstStyle/>
          <a:p>
            <a:pPr>
              <a:lnSpc>
                <a:spcPct val="90000"/>
              </a:lnSpc>
            </a:pPr>
            <a:r>
              <a:rPr lang="it-IT" sz="3700" dirty="0"/>
              <a:t>40 ANNI DALLA LEGGE 184…VERSO LA GIORNATA DELL’AFFIDAMENTO FAMILIARE </a:t>
            </a:r>
          </a:p>
        </p:txBody>
      </p:sp>
      <p:sp>
        <p:nvSpPr>
          <p:cNvPr id="3" name="Sottotitolo 2">
            <a:extLst>
              <a:ext uri="{FF2B5EF4-FFF2-40B4-BE49-F238E27FC236}">
                <a16:creationId xmlns:a16="http://schemas.microsoft.com/office/drawing/2014/main" id="{9885EDC1-E0B5-E547-68B3-F406D6463A7B}"/>
              </a:ext>
            </a:extLst>
          </p:cNvPr>
          <p:cNvSpPr>
            <a:spLocks noGrp="1"/>
          </p:cNvSpPr>
          <p:nvPr>
            <p:ph type="subTitle" idx="1"/>
          </p:nvPr>
        </p:nvSpPr>
        <p:spPr>
          <a:xfrm>
            <a:off x="677335" y="4050831"/>
            <a:ext cx="4079721" cy="1096901"/>
          </a:xfrm>
        </p:spPr>
        <p:txBody>
          <a:bodyPr>
            <a:normAutofit/>
          </a:bodyPr>
          <a:lstStyle/>
          <a:p>
            <a:pPr>
              <a:lnSpc>
                <a:spcPct val="90000"/>
              </a:lnSpc>
            </a:pPr>
            <a:r>
              <a:rPr lang="it-IT" sz="1100" dirty="0"/>
              <a:t>Avv. Grazia Ofelia </a:t>
            </a:r>
            <a:r>
              <a:rPr lang="it-IT" sz="1100" dirty="0" err="1"/>
              <a:t>Cesaro</a:t>
            </a:r>
            <a:endParaRPr lang="it-IT" sz="1100" dirty="0"/>
          </a:p>
          <a:p>
            <a:pPr>
              <a:lnSpc>
                <a:spcPct val="90000"/>
              </a:lnSpc>
            </a:pPr>
            <a:r>
              <a:rPr lang="it-IT" sz="1100" dirty="0"/>
              <a:t>Presidente U.N.C.M.</a:t>
            </a:r>
          </a:p>
          <a:p>
            <a:pPr>
              <a:lnSpc>
                <a:spcPct val="90000"/>
              </a:lnSpc>
            </a:pPr>
            <a:endParaRPr lang="it-IT" sz="1100" dirty="0"/>
          </a:p>
          <a:p>
            <a:pPr>
              <a:lnSpc>
                <a:spcPct val="90000"/>
              </a:lnSpc>
            </a:pPr>
            <a:r>
              <a:rPr lang="it-IT" sz="1100" dirty="0"/>
              <a:t>Milano, 4 Maggio  2023</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727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1A76D-7700-70AC-84A2-84B20990AC4A}"/>
              </a:ext>
            </a:extLst>
          </p:cNvPr>
          <p:cNvSpPr>
            <a:spLocks noGrp="1"/>
          </p:cNvSpPr>
          <p:nvPr>
            <p:ph type="title"/>
          </p:nvPr>
        </p:nvSpPr>
        <p:spPr>
          <a:xfrm>
            <a:off x="1043950" y="1179151"/>
            <a:ext cx="3300646" cy="4463889"/>
          </a:xfrm>
        </p:spPr>
        <p:txBody>
          <a:bodyPr anchor="ctr">
            <a:normAutofit/>
          </a:bodyPr>
          <a:lstStyle/>
          <a:p>
            <a:r>
              <a:rPr lang="it-IT"/>
              <a:t>La «riforma Cartabia»</a:t>
            </a:r>
            <a:br>
              <a:rPr lang="it-IT"/>
            </a:br>
            <a:r>
              <a:rPr lang="it-IT"/>
              <a:t>Avvocato curatore Speciale e Curatore</a:t>
            </a:r>
            <a:endParaRPr lang="it-IT" dirty="0"/>
          </a:p>
        </p:txBody>
      </p:sp>
      <p:sp>
        <p:nvSpPr>
          <p:cNvPr id="3" name="Segnaposto contenuto 2">
            <a:extLst>
              <a:ext uri="{FF2B5EF4-FFF2-40B4-BE49-F238E27FC236}">
                <a16:creationId xmlns:a16="http://schemas.microsoft.com/office/drawing/2014/main" id="{7821CA7D-1C33-EE22-1A56-8981A105600F}"/>
              </a:ext>
            </a:extLst>
          </p:cNvPr>
          <p:cNvSpPr>
            <a:spLocks noGrp="1"/>
          </p:cNvSpPr>
          <p:nvPr>
            <p:ph idx="1"/>
          </p:nvPr>
        </p:nvSpPr>
        <p:spPr>
          <a:xfrm>
            <a:off x="4978918" y="1109145"/>
            <a:ext cx="6341016" cy="4603900"/>
          </a:xfrm>
        </p:spPr>
        <p:txBody>
          <a:bodyPr anchor="ctr">
            <a:normAutofit/>
          </a:bodyPr>
          <a:lstStyle/>
          <a:p>
            <a:r>
              <a:rPr lang="it-IT"/>
              <a:t>L’avvocato curatore / curatore speciale del minore assume un ruolo centrale e delicato</a:t>
            </a:r>
          </a:p>
          <a:p>
            <a:r>
              <a:rPr lang="it-IT"/>
              <a:t>Valorizzazione della figura del minore e centralità del suo interesse</a:t>
            </a:r>
          </a:p>
          <a:p>
            <a:r>
              <a:rPr lang="it-IT"/>
              <a:t>Necessità che l’avvocato curatore / curatore speciale abbia specifiche competenze giuridiche ed anche extragiuridiche per poter svolgere tale incarico</a:t>
            </a:r>
          </a:p>
          <a:p>
            <a:endParaRPr lang="it-IT"/>
          </a:p>
          <a:p>
            <a:r>
              <a:rPr lang="it-IT"/>
              <a:t>Linee Guida del Curatore Speciale del Minore nei procedimenti civili elaborate dall’U.N.C.M. (3° aggiornamento – maggio 2022) – v. </a:t>
            </a:r>
            <a:r>
              <a:rPr lang="it-IT" i="1"/>
              <a:t>link</a:t>
            </a:r>
            <a:r>
              <a:rPr lang="it-IT"/>
              <a:t> </a:t>
            </a:r>
          </a:p>
          <a:p>
            <a:pPr marL="0" indent="0">
              <a:buNone/>
            </a:pPr>
            <a:r>
              <a:rPr lang="it-IT">
                <a:hlinkClick r:id="rId2"/>
              </a:rPr>
              <a:t>https://lnx.camereminorili.it/wp-content/uploads/2022/06/Linee-Guida-Curatore-speciale-del-minore-aggiornate-al-21-maggio-2022-1.pdf</a:t>
            </a:r>
            <a:r>
              <a:rPr lang="it-IT"/>
              <a:t> </a:t>
            </a:r>
          </a:p>
        </p:txBody>
      </p:sp>
    </p:spTree>
    <p:extLst>
      <p:ext uri="{BB962C8B-B14F-4D97-AF65-F5344CB8AC3E}">
        <p14:creationId xmlns:p14="http://schemas.microsoft.com/office/powerpoint/2010/main" val="88100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001A76D-7700-70AC-84A2-84B20990AC4A}"/>
              </a:ext>
            </a:extLst>
          </p:cNvPr>
          <p:cNvSpPr>
            <a:spLocks noGrp="1"/>
          </p:cNvSpPr>
          <p:nvPr>
            <p:ph type="title"/>
          </p:nvPr>
        </p:nvSpPr>
        <p:spPr>
          <a:xfrm>
            <a:off x="1043950" y="1179151"/>
            <a:ext cx="3300646" cy="4463889"/>
          </a:xfrm>
        </p:spPr>
        <p:txBody>
          <a:bodyPr anchor="ctr">
            <a:normAutofit/>
          </a:bodyPr>
          <a:lstStyle/>
          <a:p>
            <a:r>
              <a:rPr lang="it-IT" dirty="0"/>
              <a:t>La «riforma Cartabia»</a:t>
            </a:r>
            <a:br>
              <a:rPr lang="it-IT" dirty="0"/>
            </a:br>
            <a:r>
              <a:rPr lang="it-IT" dirty="0"/>
              <a:t>Avvocato specialista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7821CA7D-1C33-EE22-1A56-8981A105600F}"/>
              </a:ext>
            </a:extLst>
          </p:cNvPr>
          <p:cNvSpPr>
            <a:spLocks noGrp="1"/>
          </p:cNvSpPr>
          <p:nvPr>
            <p:ph idx="1"/>
          </p:nvPr>
        </p:nvSpPr>
        <p:spPr>
          <a:xfrm>
            <a:off x="4978918" y="1109145"/>
            <a:ext cx="6341016" cy="4603900"/>
          </a:xfrm>
        </p:spPr>
        <p:txBody>
          <a:bodyPr anchor="ctr">
            <a:normAutofit/>
          </a:bodyPr>
          <a:lstStyle/>
          <a:p>
            <a:r>
              <a:rPr lang="it-IT"/>
              <a:t>Specializzazioni forensi… un lungo percorso (in dirittura d’arrivo?)</a:t>
            </a:r>
          </a:p>
          <a:p>
            <a:r>
              <a:rPr lang="it-IT"/>
              <a:t>DM 12 agosto 2015 n. 144</a:t>
            </a:r>
          </a:p>
          <a:p>
            <a:r>
              <a:rPr lang="it-IT"/>
              <a:t>DM 1° ottobre 2020 n. 163</a:t>
            </a:r>
          </a:p>
          <a:p>
            <a:r>
              <a:rPr lang="it-IT"/>
              <a:t>Reg. CNF 1/2022</a:t>
            </a:r>
          </a:p>
          <a:p>
            <a:endParaRPr lang="it-IT"/>
          </a:p>
          <a:p>
            <a:r>
              <a:rPr lang="it-IT"/>
              <a:t>Avvocato specialista in «diritto della persona, delle relazioni familiari e dei minorenni» (DM 163/2020)</a:t>
            </a:r>
          </a:p>
          <a:p>
            <a:endParaRPr lang="it-IT"/>
          </a:p>
          <a:p>
            <a:r>
              <a:rPr lang="it-IT" b="1"/>
              <a:t>La riforma Cartabia esige che l’avvocato chiamato ad implementarne l’uso sia effettivamente in possesso di competenze professionali specializzate nel diritto della famiglia e nel diritto minorile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430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olo 1">
            <a:extLst>
              <a:ext uri="{FF2B5EF4-FFF2-40B4-BE49-F238E27FC236}">
                <a16:creationId xmlns:a16="http://schemas.microsoft.com/office/drawing/2014/main" id="{62A5E301-3D6F-F0EF-A9F4-9C61EA962637}"/>
              </a:ext>
            </a:extLst>
          </p:cNvPr>
          <p:cNvSpPr>
            <a:spLocks noGrp="1"/>
          </p:cNvSpPr>
          <p:nvPr>
            <p:ph type="title"/>
          </p:nvPr>
        </p:nvSpPr>
        <p:spPr>
          <a:xfrm>
            <a:off x="673754" y="643467"/>
            <a:ext cx="4067579" cy="1501422"/>
          </a:xfrm>
        </p:spPr>
        <p:txBody>
          <a:bodyPr anchor="ctr">
            <a:normAutofit/>
          </a:bodyPr>
          <a:lstStyle/>
          <a:p>
            <a:pPr>
              <a:lnSpc>
                <a:spcPct val="90000"/>
              </a:lnSpc>
            </a:pPr>
            <a:r>
              <a:rPr lang="it-IT" sz="3100" dirty="0">
                <a:solidFill>
                  <a:schemeClr val="bg1"/>
                </a:solidFill>
              </a:rPr>
              <a:t>AVVOCATO SPECIALISTA IMPORTANZA SCUOLA </a:t>
            </a:r>
          </a:p>
        </p:txBody>
      </p:sp>
      <p:pic>
        <p:nvPicPr>
          <p:cNvPr id="4" name="Immagine 3">
            <a:extLst>
              <a:ext uri="{FF2B5EF4-FFF2-40B4-BE49-F238E27FC236}">
                <a16:creationId xmlns:a16="http://schemas.microsoft.com/office/drawing/2014/main" id="{B30719BA-4B2A-69C4-109A-868294DF4C94}"/>
              </a:ext>
            </a:extLst>
          </p:cNvPr>
          <p:cNvPicPr>
            <a:picLocks noChangeAspect="1"/>
          </p:cNvPicPr>
          <p:nvPr/>
        </p:nvPicPr>
        <p:blipFill>
          <a:blip r:embed="rId2"/>
          <a:stretch>
            <a:fillRect/>
          </a:stretch>
        </p:blipFill>
        <p:spPr>
          <a:xfrm>
            <a:off x="6096001" y="2516201"/>
            <a:ext cx="5143500" cy="1813083"/>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CasellaDiTesto 5">
            <a:extLst>
              <a:ext uri="{FF2B5EF4-FFF2-40B4-BE49-F238E27FC236}">
                <a16:creationId xmlns:a16="http://schemas.microsoft.com/office/drawing/2014/main" id="{E57E5DE1-9B84-DF82-3609-7F10DC9E61A5}"/>
              </a:ext>
            </a:extLst>
          </p:cNvPr>
          <p:cNvSpPr txBox="1"/>
          <p:nvPr/>
        </p:nvSpPr>
        <p:spPr>
          <a:xfrm>
            <a:off x="0" y="2958786"/>
            <a:ext cx="5023556" cy="1754326"/>
          </a:xfrm>
          <a:prstGeom prst="rect">
            <a:avLst/>
          </a:prstGeom>
          <a:noFill/>
        </p:spPr>
        <p:txBody>
          <a:bodyPr wrap="square">
            <a:spAutoFit/>
          </a:bodyPr>
          <a:lstStyle/>
          <a:p>
            <a:pPr marL="457200" indent="-457200" algn="just">
              <a:buFont typeface="+mj-lt"/>
              <a:buAutoNum type="arabicPeriod"/>
            </a:pPr>
            <a:r>
              <a:rPr lang="it-IT" sz="1800" b="0" u="none" dirty="0">
                <a:highlight>
                  <a:srgbClr val="FFFF00"/>
                </a:highlight>
                <a:latin typeface="+mn-lt"/>
              </a:rPr>
              <a:t>È fondamentale che magistrati, avvocati e tutti i professionisti coinvolti in un procedimento che vede coinvolti i figli minori abbiano una </a:t>
            </a:r>
            <a:r>
              <a:rPr lang="it-IT" sz="1800" u="none" dirty="0">
                <a:highlight>
                  <a:srgbClr val="FFFF00"/>
                </a:highlight>
                <a:latin typeface="+mn-lt"/>
              </a:rPr>
              <a:t>formazione interdisciplinare, anche extragiuridica, su diritti e bisogni dei minori. </a:t>
            </a:r>
          </a:p>
        </p:txBody>
      </p:sp>
    </p:spTree>
    <p:extLst>
      <p:ext uri="{BB962C8B-B14F-4D97-AF65-F5344CB8AC3E}">
        <p14:creationId xmlns:p14="http://schemas.microsoft.com/office/powerpoint/2010/main" val="35059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Isosceles Triangle 103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olo 1">
            <a:extLst>
              <a:ext uri="{FF2B5EF4-FFF2-40B4-BE49-F238E27FC236}">
                <a16:creationId xmlns:a16="http://schemas.microsoft.com/office/drawing/2014/main" id="{63CB7FD7-8354-59C2-E358-1A08084F7508}"/>
              </a:ext>
            </a:extLst>
          </p:cNvPr>
          <p:cNvSpPr>
            <a:spLocks noGrp="1"/>
          </p:cNvSpPr>
          <p:nvPr>
            <p:ph type="title"/>
          </p:nvPr>
        </p:nvSpPr>
        <p:spPr>
          <a:xfrm>
            <a:off x="673754" y="643467"/>
            <a:ext cx="4203045" cy="1375608"/>
          </a:xfrm>
        </p:spPr>
        <p:txBody>
          <a:bodyPr anchor="ctr">
            <a:normAutofit/>
          </a:bodyPr>
          <a:lstStyle/>
          <a:p>
            <a:pPr>
              <a:lnSpc>
                <a:spcPct val="90000"/>
              </a:lnSpc>
            </a:pPr>
            <a:r>
              <a:rPr lang="it-IT" sz="2500">
                <a:solidFill>
                  <a:schemeClr val="bg1"/>
                </a:solidFill>
              </a:rPr>
              <a:t>RIFORMA CARTABIA:  NECESSITA’ DI UN TAVOLO DI LAVORO CONDIVISO</a:t>
            </a:r>
          </a:p>
        </p:txBody>
      </p:sp>
      <p:sp>
        <p:nvSpPr>
          <p:cNvPr id="3" name="Segnaposto contenuto 2">
            <a:extLst>
              <a:ext uri="{FF2B5EF4-FFF2-40B4-BE49-F238E27FC236}">
                <a16:creationId xmlns:a16="http://schemas.microsoft.com/office/drawing/2014/main" id="{DF4FA1EF-B090-DCD7-EAAC-30171BCDA505}"/>
              </a:ext>
            </a:extLst>
          </p:cNvPr>
          <p:cNvSpPr>
            <a:spLocks noGrp="1"/>
          </p:cNvSpPr>
          <p:nvPr>
            <p:ph idx="1"/>
          </p:nvPr>
        </p:nvSpPr>
        <p:spPr>
          <a:xfrm>
            <a:off x="673754" y="2160590"/>
            <a:ext cx="3973943" cy="3440110"/>
          </a:xfrm>
        </p:spPr>
        <p:txBody>
          <a:bodyPr>
            <a:normAutofit/>
          </a:bodyPr>
          <a:lstStyle/>
          <a:p>
            <a:pPr>
              <a:lnSpc>
                <a:spcPct val="90000"/>
              </a:lnSpc>
            </a:pPr>
            <a:r>
              <a:rPr lang="it-IT" sz="1400" dirty="0">
                <a:solidFill>
                  <a:schemeClr val="bg1"/>
                </a:solidFill>
              </a:rPr>
              <a:t>Necessario lavorare a uniformità applicazione con partecipazione tavoli di lavoro su buone prassi, raccomandazioni etc. tra  tutti operatori coinvolti (avvocati, magistrati , associazioni, università, etc., garante etc.)</a:t>
            </a:r>
          </a:p>
          <a:p>
            <a:pPr>
              <a:lnSpc>
                <a:spcPct val="90000"/>
              </a:lnSpc>
            </a:pPr>
            <a:r>
              <a:rPr lang="it-IT" sz="1400" dirty="0">
                <a:solidFill>
                  <a:schemeClr val="bg1"/>
                </a:solidFill>
              </a:rPr>
              <a:t>Lavorare a  raccomandazioni, schemi di intervento condivisi anche con ruoli diversi  quali ad es CTU, COGE, Mediatori…</a:t>
            </a:r>
          </a:p>
          <a:p>
            <a:pPr>
              <a:lnSpc>
                <a:spcPct val="90000"/>
              </a:lnSpc>
            </a:pPr>
            <a:r>
              <a:rPr lang="it-IT" sz="1400" dirty="0">
                <a:solidFill>
                  <a:schemeClr val="bg1"/>
                </a:solidFill>
              </a:rPr>
              <a:t>Implementare relazione e collaborazione con servizi sociali, servizi infanzia  e altri  </a:t>
            </a:r>
            <a:r>
              <a:rPr lang="it-IT" sz="1400" dirty="0">
                <a:solidFill>
                  <a:schemeClr val="bg1"/>
                </a:solidFill>
                <a:hlinkClick r:id="rId2"/>
              </a:rPr>
              <a:t>https://www.ordineavvocatimilano.it/media/news/FEBBRAIO2023/Relazioni_Avvocati_Servizi.pdf</a:t>
            </a:r>
            <a:endParaRPr lang="it-IT" sz="1400" dirty="0">
              <a:solidFill>
                <a:schemeClr val="bg1"/>
              </a:solidFill>
            </a:endParaRPr>
          </a:p>
          <a:p>
            <a:pPr>
              <a:lnSpc>
                <a:spcPct val="90000"/>
              </a:lnSpc>
            </a:pPr>
            <a:endParaRPr lang="it-IT" sz="1400" dirty="0">
              <a:solidFill>
                <a:schemeClr val="bg1"/>
              </a:solidFill>
            </a:endParaRPr>
          </a:p>
        </p:txBody>
      </p:sp>
      <p:pic>
        <p:nvPicPr>
          <p:cNvPr id="1026" name="Picture 2" descr="ADESIONE AI TAVOLI DI PARTECIPAZIONE DELL'ATS 6: MODULISTICA E INFORMAZIONI  UTILI">
            <a:extLst>
              <a:ext uri="{FF2B5EF4-FFF2-40B4-BE49-F238E27FC236}">
                <a16:creationId xmlns:a16="http://schemas.microsoft.com/office/drawing/2014/main" id="{2B8C34A7-5B7E-41FF-BF50-0D4E850199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1" y="1496412"/>
            <a:ext cx="5143500" cy="3852660"/>
          </a:xfrm>
          <a:prstGeom prst="rect">
            <a:avLst/>
          </a:prstGeom>
          <a:noFill/>
          <a:extLst>
            <a:ext uri="{909E8E84-426E-40DD-AFC4-6F175D3DCCD1}">
              <a14:hiddenFill xmlns:a14="http://schemas.microsoft.com/office/drawing/2010/main">
                <a:solidFill>
                  <a:srgbClr val="FFFFFF"/>
                </a:solidFill>
              </a14:hiddenFill>
            </a:ext>
          </a:extLst>
        </p:spPr>
      </p:pic>
      <p:sp>
        <p:nvSpPr>
          <p:cNvPr id="1037" name="Isosceles Triangle 103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94766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853B8-66F6-97CD-7B0D-CAEFC4303861}"/>
              </a:ext>
            </a:extLst>
          </p:cNvPr>
          <p:cNvSpPr>
            <a:spLocks noGrp="1"/>
          </p:cNvSpPr>
          <p:nvPr>
            <p:ph type="title"/>
          </p:nvPr>
        </p:nvSpPr>
        <p:spPr>
          <a:xfrm>
            <a:off x="5536734" y="609600"/>
            <a:ext cx="3737268" cy="1320800"/>
          </a:xfrm>
        </p:spPr>
        <p:txBody>
          <a:bodyPr>
            <a:normAutofit/>
          </a:bodyPr>
          <a:lstStyle/>
          <a:p>
            <a:pPr>
              <a:lnSpc>
                <a:spcPct val="90000"/>
              </a:lnSpc>
            </a:pPr>
            <a:r>
              <a:rPr lang="it-IT" sz="2800"/>
              <a:t>La Riforma Cartabia</a:t>
            </a:r>
            <a:br>
              <a:rPr lang="it-IT" sz="2800"/>
            </a:br>
            <a:r>
              <a:rPr lang="it-IT" sz="2800"/>
              <a:t>La responsabilità sociale avvocati</a:t>
            </a:r>
          </a:p>
        </p:txBody>
      </p:sp>
      <p:sp>
        <p:nvSpPr>
          <p:cNvPr id="3" name="Segnaposto contenuto 2">
            <a:extLst>
              <a:ext uri="{FF2B5EF4-FFF2-40B4-BE49-F238E27FC236}">
                <a16:creationId xmlns:a16="http://schemas.microsoft.com/office/drawing/2014/main" id="{669D2EE4-D617-B9CE-97AD-79C87C4DD82C}"/>
              </a:ext>
            </a:extLst>
          </p:cNvPr>
          <p:cNvSpPr>
            <a:spLocks noGrp="1"/>
          </p:cNvSpPr>
          <p:nvPr>
            <p:ph idx="1"/>
          </p:nvPr>
        </p:nvSpPr>
        <p:spPr>
          <a:xfrm>
            <a:off x="5209563" y="1829668"/>
            <a:ext cx="4064439" cy="3880773"/>
          </a:xfrm>
        </p:spPr>
        <p:txBody>
          <a:bodyPr>
            <a:noAutofit/>
          </a:bodyPr>
          <a:lstStyle/>
          <a:p>
            <a:pPr algn="just">
              <a:lnSpc>
                <a:spcPct val="90000"/>
              </a:lnSpc>
            </a:pPr>
            <a:r>
              <a:rPr lang="it-IT" sz="1400" dirty="0"/>
              <a:t>La specializzazione nella materia delle famiglie persone e minori richiama il </a:t>
            </a:r>
            <a:r>
              <a:rPr lang="it-IT" sz="1400" b="1" dirty="0"/>
              <a:t>ruolo fondamentale  degli avvocati di interesse costituzionale</a:t>
            </a:r>
            <a:r>
              <a:rPr lang="it-IT" sz="1400" dirty="0"/>
              <a:t> che garantisce la difesa dei diritti delle persone e dei minori con la piena </a:t>
            </a:r>
            <a:r>
              <a:rPr lang="it-IT" sz="1400" b="1" dirty="0"/>
              <a:t>consapevolezza delle implicazioni psicologiche e  relazionali del proprio operare. </a:t>
            </a:r>
          </a:p>
          <a:p>
            <a:pPr algn="just">
              <a:lnSpc>
                <a:spcPct val="90000"/>
              </a:lnSpc>
            </a:pPr>
            <a:r>
              <a:rPr lang="it-IT" sz="1400" dirty="0"/>
              <a:t>La responsabilità sociale porta il difensore a porsi sempre più in una </a:t>
            </a:r>
            <a:r>
              <a:rPr lang="it-IT" sz="1400" b="1" dirty="0"/>
              <a:t>prospettiva </a:t>
            </a:r>
            <a:r>
              <a:rPr lang="it-IT" sz="1400" b="1" dirty="0" err="1"/>
              <a:t>paidocentrica</a:t>
            </a:r>
            <a:r>
              <a:rPr lang="it-IT" sz="1400" b="1" dirty="0"/>
              <a:t> , o di rispetto della persona, con una visione di proiezione futura ancorata a criteri di benessere personale e di relazione delle parti coinvolte  </a:t>
            </a:r>
          </a:p>
          <a:p>
            <a:pPr algn="just">
              <a:lnSpc>
                <a:spcPct val="90000"/>
              </a:lnSpc>
            </a:pPr>
            <a:r>
              <a:rPr lang="it-IT" sz="1400" dirty="0"/>
              <a:t>L’alto contenuto degli interessi in gioco richiede dunque un forte posizionamento  culturale e professionale rispetto al ruolo, nonché l’adesione </a:t>
            </a:r>
            <a:r>
              <a:rPr lang="it-IT" sz="1400" b="1" dirty="0"/>
              <a:t>a un approccio di  co-partecipazione rispetto alla finalità del giudizio con la  messa in campo di capacità di ascolto attivo  rispetto a tutti gli operatori convolti.  </a:t>
            </a:r>
          </a:p>
        </p:txBody>
      </p:sp>
      <p:pic>
        <p:nvPicPr>
          <p:cNvPr id="5" name="Picture 4" descr="Navi bianche guidate da una nave gialla">
            <a:extLst>
              <a:ext uri="{FF2B5EF4-FFF2-40B4-BE49-F238E27FC236}">
                <a16:creationId xmlns:a16="http://schemas.microsoft.com/office/drawing/2014/main" id="{25DE098A-DB1B-FAA6-D370-4F4347B585CC}"/>
              </a:ext>
            </a:extLst>
          </p:cNvPr>
          <p:cNvPicPr>
            <a:picLocks noChangeAspect="1"/>
          </p:cNvPicPr>
          <p:nvPr/>
        </p:nvPicPr>
        <p:blipFill rotWithShape="1">
          <a:blip r:embed="rId2"/>
          <a:srcRect l="37526" r="9964"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4262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BDACBE-3AC1-4C31-5C5C-7E1C243F2A73}"/>
              </a:ext>
            </a:extLst>
          </p:cNvPr>
          <p:cNvSpPr>
            <a:spLocks noGrp="1"/>
          </p:cNvSpPr>
          <p:nvPr>
            <p:ph type="title"/>
          </p:nvPr>
        </p:nvSpPr>
        <p:spPr>
          <a:xfrm>
            <a:off x="5536734" y="609600"/>
            <a:ext cx="3737268" cy="1320800"/>
          </a:xfrm>
        </p:spPr>
        <p:txBody>
          <a:bodyPr>
            <a:normAutofit/>
          </a:bodyPr>
          <a:lstStyle/>
          <a:p>
            <a:pPr>
              <a:lnSpc>
                <a:spcPct val="90000"/>
              </a:lnSpc>
            </a:pPr>
            <a:r>
              <a:rPr lang="it-IT" sz="2300" dirty="0"/>
              <a:t>L’avvocato  della famiglia e minorile agente attivo nella complessità</a:t>
            </a:r>
          </a:p>
        </p:txBody>
      </p:sp>
      <p:sp>
        <p:nvSpPr>
          <p:cNvPr id="3" name="Segnaposto contenuto 2">
            <a:extLst>
              <a:ext uri="{FF2B5EF4-FFF2-40B4-BE49-F238E27FC236}">
                <a16:creationId xmlns:a16="http://schemas.microsoft.com/office/drawing/2014/main" id="{52824EB7-7406-8A3B-51F3-104315423124}"/>
              </a:ext>
            </a:extLst>
          </p:cNvPr>
          <p:cNvSpPr>
            <a:spLocks noGrp="1"/>
          </p:cNvSpPr>
          <p:nvPr>
            <p:ph idx="1"/>
          </p:nvPr>
        </p:nvSpPr>
        <p:spPr>
          <a:xfrm>
            <a:off x="5209563" y="2160589"/>
            <a:ext cx="4205370" cy="4274078"/>
          </a:xfrm>
        </p:spPr>
        <p:txBody>
          <a:bodyPr>
            <a:noAutofit/>
          </a:bodyPr>
          <a:lstStyle/>
          <a:p>
            <a:pPr algn="just">
              <a:lnSpc>
                <a:spcPct val="90000"/>
              </a:lnSpc>
            </a:pPr>
            <a:r>
              <a:rPr lang="it-IT" sz="1200" dirty="0"/>
              <a:t>Comprendere l</a:t>
            </a:r>
            <a:r>
              <a:rPr lang="it-IT" sz="1200" b="1" dirty="0"/>
              <a:t>a natura del proprio ruolo ma anche le responsabilità che da queste discendono è dunque elemento imprescindibile per nuovo ruolo avvocato.</a:t>
            </a:r>
          </a:p>
          <a:p>
            <a:pPr algn="just">
              <a:lnSpc>
                <a:spcPct val="90000"/>
              </a:lnSpc>
            </a:pPr>
            <a:r>
              <a:rPr lang="it-IT" sz="1200" dirty="0"/>
              <a:t>Occorre avere la </a:t>
            </a:r>
            <a:r>
              <a:rPr lang="it-IT" sz="1200" b="1" dirty="0"/>
              <a:t>consapevolezza che il buon funzionamento del sistema giustizia, non sarà l’effetto di un’azione unica e centralizzata ma di tante azioni locali allineate tra loro</a:t>
            </a:r>
            <a:r>
              <a:rPr lang="it-IT" sz="1200" dirty="0"/>
              <a:t>.</a:t>
            </a:r>
          </a:p>
          <a:p>
            <a:pPr algn="just">
              <a:lnSpc>
                <a:spcPct val="90000"/>
              </a:lnSpc>
            </a:pPr>
            <a:r>
              <a:rPr lang="it-IT" sz="1200" b="1" dirty="0"/>
              <a:t>Aprirsi all’ibridazione di saperi e delle competenze, </a:t>
            </a:r>
            <a:r>
              <a:rPr lang="it-IT" sz="1200" dirty="0"/>
              <a:t>sarà controcorrente, ma il giusto modo di navigare  rispetto a un processo che vedrà l’esclusione dell’apporto multidisciplinare</a:t>
            </a:r>
          </a:p>
          <a:p>
            <a:pPr algn="just">
              <a:lnSpc>
                <a:spcPct val="90000"/>
              </a:lnSpc>
            </a:pPr>
            <a:r>
              <a:rPr lang="it-IT" sz="1200" dirty="0"/>
              <a:t>Andare controcorrente non è detto che sia poi così sbagliato, perché le indicazioni soprariportate sono quelle su cui si stanno allenando i nuovi manager (A. Cravera « Allenarsi alla complessità, Schemi cognitivi  per decidere e agire in un mondo non ordinato» SDA Bocconi)</a:t>
            </a:r>
          </a:p>
          <a:p>
            <a:pPr algn="just">
              <a:lnSpc>
                <a:spcPct val="90000"/>
              </a:lnSpc>
            </a:pPr>
            <a:r>
              <a:rPr lang="it-IT" sz="1200" dirty="0"/>
              <a:t>Vi sfido a dire che il «mondo non ordinato» non è il nostro mondo …</a:t>
            </a:r>
            <a:r>
              <a:rPr lang="it-IT" sz="1200" dirty="0">
                <a:sym typeface="Wingdings" pitchFamily="2" charset="2"/>
              </a:rPr>
              <a:t></a:t>
            </a:r>
            <a:r>
              <a:rPr lang="it-IT" sz="1200" dirty="0"/>
              <a:t>   </a:t>
            </a:r>
          </a:p>
          <a:p>
            <a:pPr algn="just">
              <a:lnSpc>
                <a:spcPct val="90000"/>
              </a:lnSpc>
            </a:pPr>
            <a:r>
              <a:rPr lang="it-IT" sz="1200" dirty="0"/>
              <a:t> BUON LAVORO A TUTTI NOI  !</a:t>
            </a:r>
          </a:p>
        </p:txBody>
      </p:sp>
      <p:pic>
        <p:nvPicPr>
          <p:cNvPr id="5" name="Picture 4" descr="Lampadine bianche con una gialla che si distingue dalle altre">
            <a:extLst>
              <a:ext uri="{FF2B5EF4-FFF2-40B4-BE49-F238E27FC236}">
                <a16:creationId xmlns:a16="http://schemas.microsoft.com/office/drawing/2014/main" id="{B30A998A-9238-3A94-6952-6F4A9FFEB440}"/>
              </a:ext>
            </a:extLst>
          </p:cNvPr>
          <p:cNvPicPr>
            <a:picLocks noChangeAspect="1"/>
          </p:cNvPicPr>
          <p:nvPr/>
        </p:nvPicPr>
        <p:blipFill rotWithShape="1">
          <a:blip r:embed="rId2"/>
          <a:srcRect l="15810" r="31679"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107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5CD36A-FB07-298C-5E0A-B59AA82BFAEE}"/>
              </a:ext>
            </a:extLst>
          </p:cNvPr>
          <p:cNvSpPr>
            <a:spLocks noGrp="1"/>
          </p:cNvSpPr>
          <p:nvPr>
            <p:ph type="title"/>
          </p:nvPr>
        </p:nvSpPr>
        <p:spPr>
          <a:xfrm>
            <a:off x="676746" y="377191"/>
            <a:ext cx="3720916" cy="1783398"/>
          </a:xfrm>
        </p:spPr>
        <p:txBody>
          <a:bodyPr anchor="ctr">
            <a:normAutofit fontScale="90000"/>
          </a:bodyPr>
          <a:lstStyle/>
          <a:p>
            <a:pPr>
              <a:lnSpc>
                <a:spcPct val="90000"/>
              </a:lnSpc>
            </a:pPr>
            <a:r>
              <a:rPr lang="it-IT" sz="2800" dirty="0"/>
              <a:t> AVVOCATO CURATORE SPECIALE E CURATORE DEL MINORE NELLA RIFORMA PROCESSO FAMIGLIA E MINORILE </a:t>
            </a:r>
          </a:p>
        </p:txBody>
      </p:sp>
      <p:sp>
        <p:nvSpPr>
          <p:cNvPr id="8" name="Content Placeholder 7">
            <a:extLst>
              <a:ext uri="{FF2B5EF4-FFF2-40B4-BE49-F238E27FC236}">
                <a16:creationId xmlns:a16="http://schemas.microsoft.com/office/drawing/2014/main" id="{ACD3AA3E-D59C-8502-3358-E76BCBE4AE7A}"/>
              </a:ext>
            </a:extLst>
          </p:cNvPr>
          <p:cNvSpPr>
            <a:spLocks noGrp="1"/>
          </p:cNvSpPr>
          <p:nvPr>
            <p:ph idx="1"/>
          </p:nvPr>
        </p:nvSpPr>
        <p:spPr>
          <a:xfrm>
            <a:off x="685167" y="2160589"/>
            <a:ext cx="3720916" cy="3560733"/>
          </a:xfrm>
        </p:spPr>
        <p:txBody>
          <a:bodyPr>
            <a:normAutofit fontScale="85000" lnSpcReduction="10000"/>
          </a:bodyPr>
          <a:lstStyle/>
          <a:p>
            <a:pPr algn="just"/>
            <a:r>
              <a:rPr lang="en-US" dirty="0"/>
              <a:t>“Con </a:t>
            </a:r>
            <a:r>
              <a:rPr lang="en-US" dirty="0" err="1"/>
              <a:t>l’introduzione</a:t>
            </a:r>
            <a:r>
              <a:rPr lang="en-US" dirty="0"/>
              <a:t> di </a:t>
            </a:r>
            <a:r>
              <a:rPr lang="en-US" dirty="0" err="1"/>
              <a:t>questa</a:t>
            </a:r>
            <a:r>
              <a:rPr lang="en-US" dirty="0"/>
              <a:t> </a:t>
            </a:r>
            <a:r>
              <a:rPr lang="en-US" dirty="0" err="1"/>
              <a:t>figura</a:t>
            </a:r>
            <a:r>
              <a:rPr lang="en-US" dirty="0"/>
              <a:t> </a:t>
            </a:r>
            <a:r>
              <a:rPr lang="en-US" dirty="0" err="1"/>
              <a:t>si</a:t>
            </a:r>
            <a:r>
              <a:rPr lang="en-US" dirty="0"/>
              <a:t> </a:t>
            </a:r>
            <a:r>
              <a:rPr lang="en-US" dirty="0" err="1"/>
              <a:t>amplia</a:t>
            </a:r>
            <a:r>
              <a:rPr lang="en-US" dirty="0"/>
              <a:t>… lo </a:t>
            </a:r>
            <a:r>
              <a:rPr lang="en-US" dirty="0" err="1"/>
              <a:t>strumentario</a:t>
            </a:r>
            <a:r>
              <a:rPr lang="en-US" dirty="0"/>
              <a:t> a </a:t>
            </a:r>
            <a:r>
              <a:rPr lang="en-US" dirty="0" err="1"/>
              <a:t>disposizione</a:t>
            </a:r>
            <a:r>
              <a:rPr lang="en-US" dirty="0"/>
              <a:t> del Giudice </a:t>
            </a:r>
            <a:r>
              <a:rPr lang="en-US" dirty="0" err="1"/>
              <a:t>della</a:t>
            </a:r>
            <a:r>
              <a:rPr lang="en-US" dirty="0"/>
              <a:t> </a:t>
            </a:r>
            <a:r>
              <a:rPr lang="en-US" dirty="0" err="1"/>
              <a:t>famiglia</a:t>
            </a:r>
            <a:r>
              <a:rPr lang="en-US" dirty="0"/>
              <a:t> e </a:t>
            </a:r>
            <a:r>
              <a:rPr lang="en-US" dirty="0" err="1"/>
              <a:t>dei</a:t>
            </a:r>
            <a:r>
              <a:rPr lang="en-US" dirty="0"/>
              <a:t> </a:t>
            </a:r>
            <a:r>
              <a:rPr lang="en-US" dirty="0" err="1"/>
              <a:t>minori</a:t>
            </a:r>
            <a:r>
              <a:rPr lang="en-US" dirty="0"/>
              <a:t>, </a:t>
            </a:r>
            <a:r>
              <a:rPr lang="en-US" dirty="0" err="1"/>
              <a:t>offrendo</a:t>
            </a:r>
            <a:r>
              <a:rPr lang="en-US" dirty="0"/>
              <a:t> </a:t>
            </a:r>
            <a:r>
              <a:rPr lang="en-US" dirty="0" err="1"/>
              <a:t>un’ulteriore</a:t>
            </a:r>
            <a:r>
              <a:rPr lang="en-US" dirty="0"/>
              <a:t> mezzo in </a:t>
            </a:r>
            <a:r>
              <a:rPr lang="en-US" dirty="0" err="1"/>
              <a:t>grado</a:t>
            </a:r>
            <a:r>
              <a:rPr lang="en-US" dirty="0"/>
              <a:t> di </a:t>
            </a:r>
            <a:r>
              <a:rPr lang="en-US" dirty="0" err="1"/>
              <a:t>connsentire</a:t>
            </a:r>
            <a:r>
              <a:rPr lang="en-US" dirty="0"/>
              <a:t> il </a:t>
            </a:r>
            <a:r>
              <a:rPr lang="en-US" dirty="0" err="1"/>
              <a:t>superamento</a:t>
            </a:r>
            <a:r>
              <a:rPr lang="en-US" dirty="0"/>
              <a:t> </a:t>
            </a:r>
            <a:r>
              <a:rPr lang="en-US" dirty="0" err="1"/>
              <a:t>delel</a:t>
            </a:r>
            <a:r>
              <a:rPr lang="en-US" dirty="0"/>
              <a:t> </a:t>
            </a:r>
            <a:r>
              <a:rPr lang="en-US" dirty="0" err="1"/>
              <a:t>situazioni</a:t>
            </a:r>
            <a:r>
              <a:rPr lang="en-US" dirty="0"/>
              <a:t> in cui I </a:t>
            </a:r>
            <a:r>
              <a:rPr lang="en-US" dirty="0" err="1"/>
              <a:t>genitori</a:t>
            </a:r>
            <a:r>
              <a:rPr lang="en-US" dirty="0"/>
              <a:t>…non </a:t>
            </a:r>
            <a:r>
              <a:rPr lang="en-US" dirty="0" err="1"/>
              <a:t>riescano</a:t>
            </a:r>
            <a:r>
              <a:rPr lang="en-US" dirty="0"/>
              <a:t> ad </a:t>
            </a:r>
            <a:r>
              <a:rPr lang="en-US" dirty="0" err="1"/>
              <a:t>assumere</a:t>
            </a:r>
            <a:r>
              <a:rPr lang="en-US" dirty="0"/>
              <a:t> alcuna </a:t>
            </a:r>
            <a:r>
              <a:rPr lang="en-US" dirty="0" err="1"/>
              <a:t>decisione</a:t>
            </a:r>
            <a:r>
              <a:rPr lang="en-US" dirty="0"/>
              <a:t> di </a:t>
            </a:r>
            <a:r>
              <a:rPr lang="en-US" dirty="0" err="1"/>
              <a:t>maggiore</a:t>
            </a:r>
            <a:r>
              <a:rPr lang="en-US" dirty="0"/>
              <a:t> </a:t>
            </a:r>
            <a:r>
              <a:rPr lang="en-US" dirty="0" err="1"/>
              <a:t>rilevanza</a:t>
            </a:r>
            <a:r>
              <a:rPr lang="en-US" dirty="0"/>
              <a:t> </a:t>
            </a:r>
            <a:r>
              <a:rPr lang="en-US" dirty="0" err="1"/>
              <a:t>nell’interesse</a:t>
            </a:r>
            <a:r>
              <a:rPr lang="en-US" dirty="0"/>
              <a:t> </a:t>
            </a:r>
            <a:r>
              <a:rPr lang="en-US" dirty="0" err="1"/>
              <a:t>dei</a:t>
            </a:r>
            <a:r>
              <a:rPr lang="en-US" dirty="0"/>
              <a:t> </a:t>
            </a:r>
            <a:r>
              <a:rPr lang="en-US" dirty="0" err="1"/>
              <a:t>figli</a:t>
            </a:r>
            <a:r>
              <a:rPr lang="en-US" dirty="0"/>
              <a:t>… In </a:t>
            </a:r>
            <a:r>
              <a:rPr lang="en-US" dirty="0" err="1"/>
              <a:t>presenza</a:t>
            </a:r>
            <a:r>
              <a:rPr lang="en-US" dirty="0"/>
              <a:t> di  </a:t>
            </a:r>
            <a:r>
              <a:rPr lang="en-US" dirty="0" err="1"/>
              <a:t>queste</a:t>
            </a:r>
            <a:r>
              <a:rPr lang="en-US" dirty="0"/>
              <a:t> </a:t>
            </a:r>
            <a:r>
              <a:rPr lang="en-US" dirty="0" err="1"/>
              <a:t>situazioni</a:t>
            </a:r>
            <a:r>
              <a:rPr lang="en-US" dirty="0"/>
              <a:t> il Giudice…</a:t>
            </a:r>
            <a:r>
              <a:rPr lang="en-US" dirty="0" err="1"/>
              <a:t>potrà</a:t>
            </a:r>
            <a:r>
              <a:rPr lang="en-US" dirty="0"/>
              <a:t> decider se </a:t>
            </a:r>
            <a:r>
              <a:rPr lang="en-US" dirty="0" err="1"/>
              <a:t>ricorrere</a:t>
            </a:r>
            <a:r>
              <a:rPr lang="en-US" dirty="0"/>
              <a:t> </a:t>
            </a:r>
            <a:r>
              <a:rPr lang="en-US" dirty="0" err="1"/>
              <a:t>all’affidamento</a:t>
            </a:r>
            <a:r>
              <a:rPr lang="en-US" dirty="0"/>
              <a:t> del </a:t>
            </a:r>
            <a:r>
              <a:rPr lang="en-US" dirty="0" err="1"/>
              <a:t>servizio</a:t>
            </a:r>
            <a:r>
              <a:rPr lang="en-US" dirty="0"/>
              <a:t> </a:t>
            </a:r>
            <a:r>
              <a:rPr lang="en-US" dirty="0" err="1"/>
              <a:t>sociale</a:t>
            </a:r>
            <a:r>
              <a:rPr lang="en-US" dirty="0"/>
              <a:t> </a:t>
            </a:r>
            <a:r>
              <a:rPr lang="en-US" b="1" dirty="0" err="1"/>
              <a:t>ovvero</a:t>
            </a:r>
            <a:r>
              <a:rPr lang="en-US" dirty="0"/>
              <a:t> </a:t>
            </a:r>
            <a:r>
              <a:rPr lang="en-US" dirty="0" err="1"/>
              <a:t>alla</a:t>
            </a:r>
            <a:r>
              <a:rPr lang="en-US" dirty="0"/>
              <a:t> </a:t>
            </a:r>
            <a:r>
              <a:rPr lang="en-US" dirty="0" err="1"/>
              <a:t>nomina</a:t>
            </a:r>
            <a:r>
              <a:rPr lang="en-US" dirty="0"/>
              <a:t> del curator </a:t>
            </a:r>
            <a:r>
              <a:rPr lang="en-US" dirty="0" err="1"/>
              <a:t>speciale</a:t>
            </a:r>
            <a:r>
              <a:rPr lang="en-US" dirty="0"/>
              <a:t> ..” (Rel. illustrative ai </a:t>
            </a:r>
            <a:r>
              <a:rPr lang="en-US" dirty="0" err="1"/>
              <a:t>decreti</a:t>
            </a:r>
            <a:r>
              <a:rPr lang="en-US" dirty="0"/>
              <a:t> legislative ex L. 206/2021) </a:t>
            </a:r>
          </a:p>
        </p:txBody>
      </p:sp>
      <p:pic>
        <p:nvPicPr>
          <p:cNvPr id="4" name="3EDEEED4-12F0-4F2A-83DE-4F977DC15387">
            <a:extLst>
              <a:ext uri="{FF2B5EF4-FFF2-40B4-BE49-F238E27FC236}">
                <a16:creationId xmlns:a16="http://schemas.microsoft.com/office/drawing/2014/main" id="{2D4E03F2-0F9F-4EB0-4461-E88858919A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4324" y="609600"/>
            <a:ext cx="4787360" cy="5363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36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3C4407-48EC-F500-6427-B7604503232A}"/>
              </a:ext>
            </a:extLst>
          </p:cNvPr>
          <p:cNvSpPr>
            <a:spLocks noGrp="1"/>
          </p:cNvSpPr>
          <p:nvPr>
            <p:ph type="title"/>
          </p:nvPr>
        </p:nvSpPr>
        <p:spPr>
          <a:xfrm>
            <a:off x="1104899" y="769207"/>
            <a:ext cx="10409476" cy="461665"/>
          </a:xfrm>
        </p:spPr>
        <p:txBody>
          <a:bodyPr>
            <a:normAutofit fontScale="90000"/>
          </a:bodyPr>
          <a:lstStyle/>
          <a:p>
            <a:pPr rtl="0"/>
            <a:r>
              <a:rPr lang="it-IT" sz="3000" dirty="0"/>
              <a:t>CURATORE SPECIALE DEL MINORE E CURATORE DEL MINORE</a:t>
            </a:r>
          </a:p>
        </p:txBody>
      </p:sp>
      <p:sp>
        <p:nvSpPr>
          <p:cNvPr id="3" name="Segnaposto testo 2">
            <a:extLst>
              <a:ext uri="{FF2B5EF4-FFF2-40B4-BE49-F238E27FC236}">
                <a16:creationId xmlns:a16="http://schemas.microsoft.com/office/drawing/2014/main" id="{CCBD2B53-289E-9E84-754E-68A3D4C2FE09}"/>
              </a:ext>
            </a:extLst>
          </p:cNvPr>
          <p:cNvSpPr>
            <a:spLocks noGrp="1"/>
          </p:cNvSpPr>
          <p:nvPr>
            <p:ph type="body" idx="1"/>
          </p:nvPr>
        </p:nvSpPr>
        <p:spPr>
          <a:xfrm>
            <a:off x="1114424" y="2143872"/>
            <a:ext cx="4229101" cy="1354217"/>
          </a:xfrm>
        </p:spPr>
        <p:txBody>
          <a:bodyPr/>
          <a:lstStyle/>
          <a:p>
            <a:pPr marL="0" algn="l" rtl="0"/>
            <a:endParaRPr lang="it-IT" dirty="0"/>
          </a:p>
          <a:p>
            <a:pPr marL="0" algn="l" rtl="0"/>
            <a:endParaRPr lang="it-IT" dirty="0"/>
          </a:p>
          <a:p>
            <a:pPr marL="0" algn="l" rtl="0"/>
            <a:endParaRPr lang="it-IT" dirty="0"/>
          </a:p>
          <a:p>
            <a:pPr marL="0" algn="l" rtl="0"/>
            <a:endParaRPr lang="it-IT" dirty="0"/>
          </a:p>
        </p:txBody>
      </p:sp>
      <p:pic>
        <p:nvPicPr>
          <p:cNvPr id="2050" name="Picture 2" descr="SVG, Vettoriale - Disegno Creativo Del Concetto Di Lampadina Idea Di  Disegno. Concetto Di Ispirazione Di Creatività Della Creatività  Dell'innovazione Della Lampada Di Idea Di Vettore. Lampadina Luminosa Della  Soluzione Di Simbolo">
            <a:extLst>
              <a:ext uri="{FF2B5EF4-FFF2-40B4-BE49-F238E27FC236}">
                <a16:creationId xmlns:a16="http://schemas.microsoft.com/office/drawing/2014/main" id="{1D04B0F5-86D6-7D4C-E781-88FF400D0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1676400"/>
            <a:ext cx="4857156" cy="4878840"/>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a:extLst>
              <a:ext uri="{FF2B5EF4-FFF2-40B4-BE49-F238E27FC236}">
                <a16:creationId xmlns:a16="http://schemas.microsoft.com/office/drawing/2014/main" id="{8E008D0B-163E-9AAD-BACD-C96AEAD2E217}"/>
              </a:ext>
            </a:extLst>
          </p:cNvPr>
          <p:cNvSpPr/>
          <p:nvPr/>
        </p:nvSpPr>
        <p:spPr>
          <a:xfrm>
            <a:off x="0" y="-1"/>
            <a:ext cx="2438400" cy="761993"/>
          </a:xfrm>
          <a:prstGeom prst="rect">
            <a:avLst/>
          </a:prstGeom>
          <a:blipFill>
            <a:blip r:embed="rId3"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0F6EC329-F25D-96B9-729E-E82BE5E26B41}"/>
              </a:ext>
            </a:extLst>
          </p:cNvPr>
          <p:cNvSpPr/>
          <p:nvPr/>
        </p:nvSpPr>
        <p:spPr>
          <a:xfrm>
            <a:off x="1208608" y="13716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6" name="Rettangolo 5">
            <a:extLst>
              <a:ext uri="{FF2B5EF4-FFF2-40B4-BE49-F238E27FC236}">
                <a16:creationId xmlns:a16="http://schemas.microsoft.com/office/drawing/2014/main" id="{673A1147-9BC5-3EC4-24A7-1933C6F21BDD}"/>
              </a:ext>
            </a:extLst>
          </p:cNvPr>
          <p:cNvSpPr/>
          <p:nvPr/>
        </p:nvSpPr>
        <p:spPr>
          <a:xfrm>
            <a:off x="1180032" y="1512330"/>
            <a:ext cx="4534968" cy="2545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rtl="0"/>
            <a:r>
              <a:rPr lang="it-IT" sz="2400" dirty="0"/>
              <a:t>CURATORE SPECIALE DEL MINORE art. 473 bis.8                figura </a:t>
            </a:r>
            <a:r>
              <a:rPr lang="it-IT" sz="2400" dirty="0" err="1"/>
              <a:t>endoprocessuale</a:t>
            </a:r>
            <a:endParaRPr lang="it-IT" sz="2400" dirty="0"/>
          </a:p>
        </p:txBody>
      </p:sp>
      <p:sp>
        <p:nvSpPr>
          <p:cNvPr id="7" name="Rettangolo 6">
            <a:extLst>
              <a:ext uri="{FF2B5EF4-FFF2-40B4-BE49-F238E27FC236}">
                <a16:creationId xmlns:a16="http://schemas.microsoft.com/office/drawing/2014/main" id="{E4F0049E-C212-26DE-65C1-6C259F171867}"/>
              </a:ext>
            </a:extLst>
          </p:cNvPr>
          <p:cNvSpPr/>
          <p:nvPr/>
        </p:nvSpPr>
        <p:spPr>
          <a:xfrm>
            <a:off x="1180033" y="4198105"/>
            <a:ext cx="4534968" cy="16692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rtl="0"/>
            <a:r>
              <a:rPr lang="it-IT" sz="2400" dirty="0"/>
              <a:t>CURATORE DEL MINORE art. 473 bis.7 </a:t>
            </a:r>
          </a:p>
          <a:p>
            <a:pPr algn="l" rtl="0"/>
            <a:r>
              <a:rPr lang="it-IT" sz="2400" dirty="0"/>
              <a:t>figura con nomina all’esito procedimento</a:t>
            </a:r>
          </a:p>
        </p:txBody>
      </p:sp>
      <p:sp>
        <p:nvSpPr>
          <p:cNvPr id="8" name="Freccia a destra 7">
            <a:extLst>
              <a:ext uri="{FF2B5EF4-FFF2-40B4-BE49-F238E27FC236}">
                <a16:creationId xmlns:a16="http://schemas.microsoft.com/office/drawing/2014/main" id="{7581EBE5-F7E2-DC9B-4F45-40AC6E024050}"/>
              </a:ext>
            </a:extLst>
          </p:cNvPr>
          <p:cNvSpPr/>
          <p:nvPr/>
        </p:nvSpPr>
        <p:spPr>
          <a:xfrm>
            <a:off x="4386263" y="2713887"/>
            <a:ext cx="762000" cy="257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BFC9DF73-E24D-C4AA-3BC2-6BB3B585B758}"/>
              </a:ext>
            </a:extLst>
          </p:cNvPr>
          <p:cNvSpPr/>
          <p:nvPr/>
        </p:nvSpPr>
        <p:spPr>
          <a:xfrm>
            <a:off x="2209799" y="4800600"/>
            <a:ext cx="101917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7014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001A76D-7700-70AC-84A2-84B20990AC4A}"/>
              </a:ext>
            </a:extLst>
          </p:cNvPr>
          <p:cNvSpPr>
            <a:spLocks noGrp="1"/>
          </p:cNvSpPr>
          <p:nvPr>
            <p:ph type="title"/>
          </p:nvPr>
        </p:nvSpPr>
        <p:spPr>
          <a:xfrm>
            <a:off x="643467" y="816638"/>
            <a:ext cx="3367359" cy="5224724"/>
          </a:xfrm>
        </p:spPr>
        <p:txBody>
          <a:bodyPr anchor="ctr">
            <a:normAutofit/>
          </a:bodyPr>
          <a:lstStyle/>
          <a:p>
            <a:r>
              <a:rPr lang="it-IT" dirty="0"/>
              <a:t>Il curatore speciale del minore nel proc. di affidamento minore</a:t>
            </a:r>
          </a:p>
        </p:txBody>
      </p:sp>
      <p:sp>
        <p:nvSpPr>
          <p:cNvPr id="3" name="Segnaposto contenuto 2">
            <a:extLst>
              <a:ext uri="{FF2B5EF4-FFF2-40B4-BE49-F238E27FC236}">
                <a16:creationId xmlns:a16="http://schemas.microsoft.com/office/drawing/2014/main" id="{7821CA7D-1C33-EE22-1A56-8981A105600F}"/>
              </a:ext>
            </a:extLst>
          </p:cNvPr>
          <p:cNvSpPr>
            <a:spLocks noGrp="1"/>
          </p:cNvSpPr>
          <p:nvPr>
            <p:ph idx="1"/>
          </p:nvPr>
        </p:nvSpPr>
        <p:spPr>
          <a:xfrm>
            <a:off x="4654295" y="816638"/>
            <a:ext cx="4619706" cy="5224724"/>
          </a:xfrm>
        </p:spPr>
        <p:txBody>
          <a:bodyPr anchor="ctr">
            <a:normAutofit/>
          </a:bodyPr>
          <a:lstStyle/>
          <a:p>
            <a:pPr>
              <a:lnSpc>
                <a:spcPct val="90000"/>
              </a:lnSpc>
            </a:pPr>
            <a:r>
              <a:rPr lang="it-IT" sz="1400" dirty="0"/>
              <a:t>La riforma ha ampliato e tipizzato le ipotesi di nomina del curatore speciale e codificato i poteri sostanziali del curatore speciale + introduzione della figura extraprocessuale con poteri sostanziali del «curatore del minore» (curatore speciale del minore ≠ curatore del minore)</a:t>
            </a:r>
          </a:p>
          <a:p>
            <a:pPr>
              <a:lnSpc>
                <a:spcPct val="90000"/>
              </a:lnSpc>
            </a:pPr>
            <a:r>
              <a:rPr lang="it-IT" sz="1400" b="1" dirty="0"/>
              <a:t>Curatore speciale del minore – art. 473bis.8 c.p.c.</a:t>
            </a:r>
          </a:p>
          <a:p>
            <a:pPr>
              <a:lnSpc>
                <a:spcPct val="90000"/>
              </a:lnSpc>
            </a:pPr>
            <a:r>
              <a:rPr lang="it-IT" sz="1400" dirty="0"/>
              <a:t>Nomina anche d’ufficio a pena di nullità degli atti</a:t>
            </a:r>
          </a:p>
          <a:p>
            <a:pPr lvl="1">
              <a:lnSpc>
                <a:spcPct val="90000"/>
              </a:lnSpc>
            </a:pPr>
            <a:r>
              <a:rPr lang="it-IT" sz="1400" dirty="0"/>
              <a:t>(a) Decadenza richiesta dal PM nei confronti dei genitori o da un genitore vs. altro</a:t>
            </a:r>
          </a:p>
          <a:p>
            <a:pPr lvl="1">
              <a:lnSpc>
                <a:spcPct val="90000"/>
              </a:lnSpc>
            </a:pPr>
            <a:r>
              <a:rPr lang="it-IT" sz="1400" dirty="0"/>
              <a:t>(b) </a:t>
            </a:r>
            <a:r>
              <a:rPr lang="it-IT" sz="1400" b="1" dirty="0"/>
              <a:t>Adozione provvedimenti ex art. 403 c.c. o affidamento minore ex artt. 2 e ss. </a:t>
            </a:r>
            <a:r>
              <a:rPr lang="it-IT" sz="1400" b="1" dirty="0" err="1"/>
              <a:t>l.ad</a:t>
            </a:r>
            <a:r>
              <a:rPr lang="it-IT" sz="1400" b="1" dirty="0"/>
              <a:t>.</a:t>
            </a:r>
          </a:p>
          <a:p>
            <a:pPr lvl="1">
              <a:lnSpc>
                <a:spcPct val="90000"/>
              </a:lnSpc>
            </a:pPr>
            <a:r>
              <a:rPr lang="it-IT" sz="1400" b="1" dirty="0"/>
              <a:t>(</a:t>
            </a:r>
            <a:r>
              <a:rPr lang="it-IT" sz="1400" dirty="0"/>
              <a:t>c) Dai fatti del procedimento emerge situazione di pregiudizio per il minore tale che i genitori sono preclusi dall’adeguata rappresentanza processuale</a:t>
            </a:r>
          </a:p>
          <a:p>
            <a:pPr lvl="1">
              <a:lnSpc>
                <a:spcPct val="90000"/>
              </a:lnSpc>
            </a:pPr>
            <a:r>
              <a:rPr lang="it-IT" sz="1400" dirty="0"/>
              <a:t>(d) Su richiesta del minore ultraquattordicenne</a:t>
            </a:r>
          </a:p>
          <a:p>
            <a:pPr lvl="1">
              <a:lnSpc>
                <a:spcPct val="90000"/>
              </a:lnSpc>
            </a:pPr>
            <a:r>
              <a:rPr lang="it-IT" sz="1400" i="1" dirty="0"/>
              <a:t>Segue</a:t>
            </a:r>
          </a:p>
        </p:txBody>
      </p:sp>
    </p:spTree>
    <p:extLst>
      <p:ext uri="{BB962C8B-B14F-4D97-AF65-F5344CB8AC3E}">
        <p14:creationId xmlns:p14="http://schemas.microsoft.com/office/powerpoint/2010/main" val="279819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1A76D-7700-70AC-84A2-84B20990AC4A}"/>
              </a:ext>
            </a:extLst>
          </p:cNvPr>
          <p:cNvSpPr>
            <a:spLocks noGrp="1"/>
          </p:cNvSpPr>
          <p:nvPr>
            <p:ph type="title"/>
          </p:nvPr>
        </p:nvSpPr>
        <p:spPr>
          <a:xfrm>
            <a:off x="2786047" y="609600"/>
            <a:ext cx="6487955" cy="1320800"/>
          </a:xfrm>
        </p:spPr>
        <p:txBody>
          <a:bodyPr>
            <a:normAutofit/>
          </a:bodyPr>
          <a:lstStyle/>
          <a:p>
            <a:pPr>
              <a:lnSpc>
                <a:spcPct val="90000"/>
              </a:lnSpc>
            </a:pPr>
            <a:br>
              <a:rPr lang="it-IT" sz="2800" dirty="0"/>
            </a:br>
            <a:r>
              <a:rPr lang="it-IT" sz="2800" dirty="0"/>
              <a:t>Avvocato curatore Speciale del Minore</a:t>
            </a:r>
            <a:br>
              <a:rPr lang="it-IT" sz="2800" dirty="0"/>
            </a:br>
            <a:r>
              <a:rPr lang="it-IT" sz="2800" dirty="0"/>
              <a:t>poteri </a:t>
            </a:r>
          </a:p>
        </p:txBody>
      </p:sp>
      <p:pic>
        <p:nvPicPr>
          <p:cNvPr id="5" name="Picture 4" descr="Scalinata e colonne anteriori di un maestoso edificio della città">
            <a:extLst>
              <a:ext uri="{FF2B5EF4-FFF2-40B4-BE49-F238E27FC236}">
                <a16:creationId xmlns:a16="http://schemas.microsoft.com/office/drawing/2014/main" id="{C1C730DF-85C7-F441-712A-0EC75B13B874}"/>
              </a:ext>
            </a:extLst>
          </p:cNvPr>
          <p:cNvPicPr>
            <a:picLocks noChangeAspect="1"/>
          </p:cNvPicPr>
          <p:nvPr/>
        </p:nvPicPr>
        <p:blipFill rotWithShape="1">
          <a:blip r:embed="rId2">
            <a:duotone>
              <a:prstClr val="black"/>
              <a:schemeClr val="tx2">
                <a:tint val="45000"/>
                <a:satMod val="400000"/>
              </a:schemeClr>
            </a:duotone>
          </a:blip>
          <a:srcRect l="35555" r="3790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7821CA7D-1C33-EE22-1A56-8981A105600F}"/>
              </a:ext>
            </a:extLst>
          </p:cNvPr>
          <p:cNvSpPr>
            <a:spLocks noGrp="1"/>
          </p:cNvSpPr>
          <p:nvPr>
            <p:ph idx="1"/>
          </p:nvPr>
        </p:nvSpPr>
        <p:spPr>
          <a:xfrm>
            <a:off x="2786047" y="2160589"/>
            <a:ext cx="6487955" cy="3880773"/>
          </a:xfrm>
        </p:spPr>
        <p:txBody>
          <a:bodyPr>
            <a:normAutofit lnSpcReduction="10000"/>
          </a:bodyPr>
          <a:lstStyle/>
          <a:p>
            <a:pPr>
              <a:lnSpc>
                <a:spcPct val="90000"/>
              </a:lnSpc>
            </a:pPr>
            <a:r>
              <a:rPr lang="it-IT" sz="1700" b="1" dirty="0"/>
              <a:t>Curatore speciale del minore – art. 473bis.8 c.p.c.(segue)</a:t>
            </a:r>
          </a:p>
          <a:p>
            <a:pPr>
              <a:lnSpc>
                <a:spcPct val="90000"/>
              </a:lnSpc>
            </a:pPr>
            <a:r>
              <a:rPr lang="it-IT" sz="1700" dirty="0"/>
              <a:t>Nomina facoltativa </a:t>
            </a:r>
          </a:p>
          <a:p>
            <a:pPr lvl="1">
              <a:lnSpc>
                <a:spcPct val="90000"/>
              </a:lnSpc>
            </a:pPr>
            <a:r>
              <a:rPr lang="it-IT" sz="1700" dirty="0"/>
              <a:t>In ogni caso il Giudice può nominare il curatore speciale quando i genitori appaiano per gravi ragioni temporaneamente inadeguati a rappresentare gli interessi del minore</a:t>
            </a:r>
          </a:p>
          <a:p>
            <a:pPr marL="57150" indent="0">
              <a:lnSpc>
                <a:spcPct val="90000"/>
              </a:lnSpc>
              <a:buNone/>
            </a:pPr>
            <a:endParaRPr lang="it-IT" sz="1700" dirty="0"/>
          </a:p>
          <a:p>
            <a:pPr marL="57150" indent="0">
              <a:lnSpc>
                <a:spcPct val="90000"/>
              </a:lnSpc>
              <a:buNone/>
            </a:pPr>
            <a:r>
              <a:rPr lang="it-IT" sz="1700" b="1" dirty="0"/>
              <a:t>Poteri sostanziali attribuiti al curatore speciale del minore</a:t>
            </a:r>
          </a:p>
          <a:p>
            <a:pPr marL="57150" indent="0">
              <a:lnSpc>
                <a:spcPct val="90000"/>
              </a:lnSpc>
              <a:buNone/>
            </a:pPr>
            <a:r>
              <a:rPr lang="it-IT" sz="1700" dirty="0"/>
              <a:t>*) Il Giudice può attribuire con il provvedimento di nomina o con provvedimento non impugnabile nel corso del giudizio specifici poteri </a:t>
            </a:r>
            <a:r>
              <a:rPr lang="it-IT" sz="1700" b="1" dirty="0"/>
              <a:t>di rappresentanza sostanziale (art. 473bis.8 co. 3° c.p.c.)</a:t>
            </a:r>
          </a:p>
          <a:p>
            <a:pPr marL="57150" indent="0">
              <a:lnSpc>
                <a:spcPct val="90000"/>
              </a:lnSpc>
              <a:buNone/>
            </a:pPr>
            <a:r>
              <a:rPr lang="it-IT" sz="1700" b="1" dirty="0"/>
              <a:t>Ascolto del minore: v. richiamo agli artt. 315-bis co. 3° c.c. e limiti di art. 473bis.4 c.p.c.</a:t>
            </a:r>
          </a:p>
        </p:txBody>
      </p:sp>
    </p:spTree>
    <p:extLst>
      <p:ext uri="{BB962C8B-B14F-4D97-AF65-F5344CB8AC3E}">
        <p14:creationId xmlns:p14="http://schemas.microsoft.com/office/powerpoint/2010/main" val="283957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807FD9-0ACA-506C-375C-B90718F6B594}"/>
              </a:ext>
            </a:extLst>
          </p:cNvPr>
          <p:cNvSpPr>
            <a:spLocks noGrp="1"/>
          </p:cNvSpPr>
          <p:nvPr>
            <p:ph type="title"/>
          </p:nvPr>
        </p:nvSpPr>
        <p:spPr>
          <a:xfrm>
            <a:off x="677334" y="609600"/>
            <a:ext cx="9351086" cy="1196001"/>
          </a:xfrm>
        </p:spPr>
        <p:txBody>
          <a:bodyPr/>
          <a:lstStyle/>
          <a:p>
            <a:r>
              <a:rPr lang="it-IT" dirty="0"/>
              <a:t>ASCOLTO DEL CURATORE SPECIALE  </a:t>
            </a:r>
          </a:p>
        </p:txBody>
      </p:sp>
      <p:sp>
        <p:nvSpPr>
          <p:cNvPr id="3" name="Segnaposto contenuto 2">
            <a:extLst>
              <a:ext uri="{FF2B5EF4-FFF2-40B4-BE49-F238E27FC236}">
                <a16:creationId xmlns:a16="http://schemas.microsoft.com/office/drawing/2014/main" id="{E9FA11F0-83F6-91B3-A142-8719A493641F}"/>
              </a:ext>
            </a:extLst>
          </p:cNvPr>
          <p:cNvSpPr>
            <a:spLocks noGrp="1"/>
          </p:cNvSpPr>
          <p:nvPr>
            <p:ph idx="1"/>
          </p:nvPr>
        </p:nvSpPr>
        <p:spPr>
          <a:xfrm>
            <a:off x="423387" y="1770534"/>
            <a:ext cx="8960455" cy="4386086"/>
          </a:xfrm>
        </p:spPr>
        <p:txBody>
          <a:bodyPr/>
          <a:lstStyle/>
          <a:p>
            <a:r>
              <a:rPr lang="it-IT" dirty="0"/>
              <a:t>Ascolto previlegiato </a:t>
            </a:r>
          </a:p>
        </p:txBody>
      </p:sp>
      <p:sp>
        <p:nvSpPr>
          <p:cNvPr id="4" name="Titolo 1">
            <a:extLst>
              <a:ext uri="{FF2B5EF4-FFF2-40B4-BE49-F238E27FC236}">
                <a16:creationId xmlns:a16="http://schemas.microsoft.com/office/drawing/2014/main" id="{6DE52D80-32FA-D5EB-9431-09E062E7BF6E}"/>
              </a:ext>
            </a:extLst>
          </p:cNvPr>
          <p:cNvSpPr txBox="1">
            <a:spLocks/>
          </p:cNvSpPr>
          <p:nvPr/>
        </p:nvSpPr>
        <p:spPr>
          <a:xfrm>
            <a:off x="838200" y="515470"/>
            <a:ext cx="10515600" cy="106679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it-IT" dirty="0"/>
          </a:p>
        </p:txBody>
      </p:sp>
      <p:sp>
        <p:nvSpPr>
          <p:cNvPr id="5" name="Segnaposto numero diapositiva 3">
            <a:extLst>
              <a:ext uri="{FF2B5EF4-FFF2-40B4-BE49-F238E27FC236}">
                <a16:creationId xmlns:a16="http://schemas.microsoft.com/office/drawing/2014/main" id="{B2305EB4-296B-9DEC-8087-CC66E159485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778666-89AC-834C-BF3F-F01802C46569}" type="slidenum">
              <a:rPr lang="it-IT" smtClean="0"/>
              <a:pPr/>
              <a:t>6</a:t>
            </a:fld>
            <a:endParaRPr lang="it-IT"/>
          </a:p>
        </p:txBody>
      </p:sp>
      <p:sp>
        <p:nvSpPr>
          <p:cNvPr id="6" name="object 2">
            <a:extLst>
              <a:ext uri="{FF2B5EF4-FFF2-40B4-BE49-F238E27FC236}">
                <a16:creationId xmlns:a16="http://schemas.microsoft.com/office/drawing/2014/main" id="{8F832B49-741F-8B4C-67DB-B5B0AC3D84FF}"/>
              </a:ext>
            </a:extLst>
          </p:cNvPr>
          <p:cNvSpPr/>
          <p:nvPr/>
        </p:nvSpPr>
        <p:spPr>
          <a:xfrm>
            <a:off x="1292225" y="1676400"/>
            <a:ext cx="9607550" cy="0"/>
          </a:xfrm>
          <a:custGeom>
            <a:avLst/>
            <a:gdLst/>
            <a:ahLst/>
            <a:cxnLst/>
            <a:rect l="l" t="t" r="r" b="b"/>
            <a:pathLst>
              <a:path w="9607550">
                <a:moveTo>
                  <a:pt x="0" y="0"/>
                </a:moveTo>
                <a:lnTo>
                  <a:pt x="9607525" y="1"/>
                </a:lnTo>
              </a:path>
            </a:pathLst>
          </a:custGeom>
          <a:ln w="31750">
            <a:solidFill>
              <a:srgbClr val="B71E42"/>
            </a:solidFill>
          </a:ln>
        </p:spPr>
        <p:txBody>
          <a:bodyPr wrap="square" lIns="0" tIns="0" rIns="0" bIns="0" rtlCol="0"/>
          <a:lstStyle/>
          <a:p>
            <a:endParaRPr/>
          </a:p>
        </p:txBody>
      </p:sp>
      <p:sp>
        <p:nvSpPr>
          <p:cNvPr id="7" name="Rettangolo 6">
            <a:extLst>
              <a:ext uri="{FF2B5EF4-FFF2-40B4-BE49-F238E27FC236}">
                <a16:creationId xmlns:a16="http://schemas.microsoft.com/office/drawing/2014/main" id="{128014FF-4E55-6E22-C169-7F078CBC2ECE}"/>
              </a:ext>
            </a:extLst>
          </p:cNvPr>
          <p:cNvSpPr/>
          <p:nvPr/>
        </p:nvSpPr>
        <p:spPr>
          <a:xfrm>
            <a:off x="423387" y="2064398"/>
            <a:ext cx="4721065" cy="14547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dirty="0"/>
              <a:t>Il curatore speciale del minore procede al </a:t>
            </a:r>
            <a:r>
              <a:rPr lang="it-IT" sz="2400" b="1" dirty="0"/>
              <a:t>suo ascolto</a:t>
            </a:r>
          </a:p>
        </p:txBody>
      </p:sp>
      <p:sp>
        <p:nvSpPr>
          <p:cNvPr id="8" name="Rettangolo 7">
            <a:extLst>
              <a:ext uri="{FF2B5EF4-FFF2-40B4-BE49-F238E27FC236}">
                <a16:creationId xmlns:a16="http://schemas.microsoft.com/office/drawing/2014/main" id="{E9B7B1B4-ACBD-FF40-BA47-A159219F723B}"/>
              </a:ext>
            </a:extLst>
          </p:cNvPr>
          <p:cNvSpPr/>
          <p:nvPr/>
        </p:nvSpPr>
        <p:spPr>
          <a:xfrm>
            <a:off x="6963330" y="1991661"/>
            <a:ext cx="4314271" cy="16504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1900" dirty="0"/>
              <a:t>ai sensi dell’ 315 bis, terzo comma, c.c. e nel rispetto dei limiti dell’art. 473 –bis.4</a:t>
            </a:r>
          </a:p>
        </p:txBody>
      </p:sp>
      <p:sp>
        <p:nvSpPr>
          <p:cNvPr id="9" name="Freccia a destra 9">
            <a:extLst>
              <a:ext uri="{FF2B5EF4-FFF2-40B4-BE49-F238E27FC236}">
                <a16:creationId xmlns:a16="http://schemas.microsoft.com/office/drawing/2014/main" id="{52145C4F-205E-742D-E01A-C502C5B2EDF8}"/>
              </a:ext>
            </a:extLst>
          </p:cNvPr>
          <p:cNvSpPr/>
          <p:nvPr/>
        </p:nvSpPr>
        <p:spPr>
          <a:xfrm>
            <a:off x="5228670" y="2526285"/>
            <a:ext cx="1560273" cy="345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descr="L'ascolto attivo - Change and Coach">
            <a:extLst>
              <a:ext uri="{FF2B5EF4-FFF2-40B4-BE49-F238E27FC236}">
                <a16:creationId xmlns:a16="http://schemas.microsoft.com/office/drawing/2014/main" id="{86EEFA30-6BDC-48CF-2D55-AA61819CC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88053"/>
            <a:ext cx="6019800" cy="270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3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1A76D-7700-70AC-84A2-84B20990AC4A}"/>
              </a:ext>
            </a:extLst>
          </p:cNvPr>
          <p:cNvSpPr>
            <a:spLocks noGrp="1"/>
          </p:cNvSpPr>
          <p:nvPr>
            <p:ph type="title"/>
          </p:nvPr>
        </p:nvSpPr>
        <p:spPr>
          <a:xfrm>
            <a:off x="2849562" y="609600"/>
            <a:ext cx="6424440" cy="1320800"/>
          </a:xfrm>
        </p:spPr>
        <p:txBody>
          <a:bodyPr>
            <a:normAutofit/>
          </a:bodyPr>
          <a:lstStyle/>
          <a:p>
            <a:r>
              <a:rPr lang="it-IT" dirty="0"/>
              <a:t>La «riforma Cartabia»</a:t>
            </a:r>
            <a:br>
              <a:rPr lang="it-IT" dirty="0"/>
            </a:br>
            <a:r>
              <a:rPr lang="it-IT" dirty="0"/>
              <a:t>Avvocato curatore</a:t>
            </a:r>
          </a:p>
        </p:txBody>
      </p:sp>
      <p:pic>
        <p:nvPicPr>
          <p:cNvPr id="5" name="Picture 4" descr="Punto esclamativo su uno sfondo giallo">
            <a:extLst>
              <a:ext uri="{FF2B5EF4-FFF2-40B4-BE49-F238E27FC236}">
                <a16:creationId xmlns:a16="http://schemas.microsoft.com/office/drawing/2014/main" id="{B15607DD-DFA9-1DFF-CEED-D085C7D82150}"/>
              </a:ext>
            </a:extLst>
          </p:cNvPr>
          <p:cNvPicPr>
            <a:picLocks noChangeAspect="1"/>
          </p:cNvPicPr>
          <p:nvPr/>
        </p:nvPicPr>
        <p:blipFill rotWithShape="1">
          <a:blip r:embed="rId2"/>
          <a:srcRect l="45302" r="24840"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egnaposto contenuto 2">
            <a:extLst>
              <a:ext uri="{FF2B5EF4-FFF2-40B4-BE49-F238E27FC236}">
                <a16:creationId xmlns:a16="http://schemas.microsoft.com/office/drawing/2014/main" id="{7821CA7D-1C33-EE22-1A56-8981A105600F}"/>
              </a:ext>
            </a:extLst>
          </p:cNvPr>
          <p:cNvSpPr>
            <a:spLocks noGrp="1"/>
          </p:cNvSpPr>
          <p:nvPr>
            <p:ph idx="1"/>
          </p:nvPr>
        </p:nvSpPr>
        <p:spPr>
          <a:xfrm>
            <a:off x="3141582" y="2160589"/>
            <a:ext cx="5840400" cy="3880773"/>
          </a:xfrm>
        </p:spPr>
        <p:txBody>
          <a:bodyPr>
            <a:normAutofit fontScale="92500" lnSpcReduction="10000"/>
          </a:bodyPr>
          <a:lstStyle/>
          <a:p>
            <a:pPr>
              <a:lnSpc>
                <a:spcPct val="90000"/>
              </a:lnSpc>
            </a:pPr>
            <a:r>
              <a:rPr lang="it-IT" sz="1700" b="1" dirty="0"/>
              <a:t>Curatore del minore (figura introdotta </a:t>
            </a:r>
            <a:r>
              <a:rPr lang="it-IT" sz="1700" b="1" i="1" dirty="0"/>
              <a:t>ex novo</a:t>
            </a:r>
            <a:r>
              <a:rPr lang="it-IT" sz="1700" b="1" dirty="0"/>
              <a:t>): art. 473bis.7 c.p.c.</a:t>
            </a:r>
          </a:p>
          <a:p>
            <a:pPr>
              <a:lnSpc>
                <a:spcPct val="90000"/>
              </a:lnSpc>
            </a:pPr>
            <a:r>
              <a:rPr lang="it-IT" sz="1700" dirty="0"/>
              <a:t>Il giudice </a:t>
            </a:r>
            <a:r>
              <a:rPr lang="it-IT" sz="1700" b="1" dirty="0"/>
              <a:t>può</a:t>
            </a:r>
            <a:r>
              <a:rPr lang="it-IT" sz="1700" dirty="0"/>
              <a:t> nominare il curatore del minore quando dispone </a:t>
            </a:r>
            <a:r>
              <a:rPr lang="it-IT" sz="1700" b="1" dirty="0"/>
              <a:t>all’esito del procedimento</a:t>
            </a:r>
            <a:r>
              <a:rPr lang="it-IT" sz="1700" dirty="0"/>
              <a:t> limitazioni della responsabilità genitoriale</a:t>
            </a:r>
          </a:p>
          <a:p>
            <a:pPr>
              <a:lnSpc>
                <a:spcPct val="90000"/>
              </a:lnSpc>
            </a:pPr>
            <a:r>
              <a:rPr lang="it-IT" sz="1700" dirty="0"/>
              <a:t>Il provvedimento di nomina deve contenere, tra l’altro:</a:t>
            </a:r>
          </a:p>
          <a:p>
            <a:pPr lvl="1">
              <a:lnSpc>
                <a:spcPct val="90000"/>
              </a:lnSpc>
            </a:pPr>
            <a:r>
              <a:rPr lang="it-IT" sz="1700" dirty="0"/>
              <a:t>Indicazione degli atti che il curatore ha il potere di compiere in autonomia nell’interesse del minore e di quelli per cui è invece richiesta l’autorizzazione del GT</a:t>
            </a:r>
          </a:p>
          <a:p>
            <a:pPr lvl="1">
              <a:lnSpc>
                <a:spcPct val="90000"/>
              </a:lnSpc>
            </a:pPr>
            <a:r>
              <a:rPr lang="it-IT" sz="1700" dirty="0"/>
              <a:t>Indicazione degli atti che i genitori possono compiere</a:t>
            </a:r>
          </a:p>
          <a:p>
            <a:pPr lvl="1">
              <a:lnSpc>
                <a:spcPct val="90000"/>
              </a:lnSpc>
            </a:pPr>
            <a:r>
              <a:rPr lang="it-IT" sz="1700" dirty="0"/>
              <a:t>Indicazione della periodicità con cui il curatore del minore deve riferire al GT circa l’andamento degli interventi, i rapporti mantenuti dal minore con i genitori, l’attuazione del progetto eventualmente disposto dal Tribunale</a:t>
            </a:r>
          </a:p>
          <a:p>
            <a:pPr lvl="1">
              <a:lnSpc>
                <a:spcPct val="90000"/>
              </a:lnSpc>
            </a:pPr>
            <a:endParaRPr lang="it-IT" sz="1700" dirty="0"/>
          </a:p>
          <a:p>
            <a:pPr lvl="1">
              <a:lnSpc>
                <a:spcPct val="90000"/>
              </a:lnSpc>
            </a:pPr>
            <a:endParaRPr lang="it-IT" sz="1700" dirty="0"/>
          </a:p>
        </p:txBody>
      </p:sp>
    </p:spTree>
    <p:extLst>
      <p:ext uri="{BB962C8B-B14F-4D97-AF65-F5344CB8AC3E}">
        <p14:creationId xmlns:p14="http://schemas.microsoft.com/office/powerpoint/2010/main" val="51432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1A76D-7700-70AC-84A2-84B20990AC4A}"/>
              </a:ext>
            </a:extLst>
          </p:cNvPr>
          <p:cNvSpPr>
            <a:spLocks noGrp="1"/>
          </p:cNvSpPr>
          <p:nvPr>
            <p:ph type="title"/>
          </p:nvPr>
        </p:nvSpPr>
        <p:spPr>
          <a:xfrm>
            <a:off x="2849562" y="609600"/>
            <a:ext cx="6424440" cy="1320800"/>
          </a:xfrm>
        </p:spPr>
        <p:txBody>
          <a:bodyPr>
            <a:normAutofit/>
          </a:bodyPr>
          <a:lstStyle/>
          <a:p>
            <a:r>
              <a:rPr lang="it-IT" dirty="0"/>
              <a:t> RUOLO CURATORE NELL’AFFIDAMENTO FAMILIARE</a:t>
            </a:r>
          </a:p>
        </p:txBody>
      </p:sp>
      <p:pic>
        <p:nvPicPr>
          <p:cNvPr id="5" name="Picture 4" descr="Punto esclamativo su uno sfondo giallo">
            <a:extLst>
              <a:ext uri="{FF2B5EF4-FFF2-40B4-BE49-F238E27FC236}">
                <a16:creationId xmlns:a16="http://schemas.microsoft.com/office/drawing/2014/main" id="{B15607DD-DFA9-1DFF-CEED-D085C7D82150}"/>
              </a:ext>
            </a:extLst>
          </p:cNvPr>
          <p:cNvPicPr>
            <a:picLocks noChangeAspect="1"/>
          </p:cNvPicPr>
          <p:nvPr/>
        </p:nvPicPr>
        <p:blipFill rotWithShape="1">
          <a:blip r:embed="rId2"/>
          <a:srcRect l="45302" r="24840"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Segnaposto contenuto 2">
            <a:extLst>
              <a:ext uri="{FF2B5EF4-FFF2-40B4-BE49-F238E27FC236}">
                <a16:creationId xmlns:a16="http://schemas.microsoft.com/office/drawing/2014/main" id="{7821CA7D-1C33-EE22-1A56-8981A105600F}"/>
              </a:ext>
            </a:extLst>
          </p:cNvPr>
          <p:cNvSpPr>
            <a:spLocks noGrp="1"/>
          </p:cNvSpPr>
          <p:nvPr>
            <p:ph idx="1"/>
          </p:nvPr>
        </p:nvSpPr>
        <p:spPr>
          <a:xfrm>
            <a:off x="3141582" y="2160589"/>
            <a:ext cx="5840400" cy="3880773"/>
          </a:xfrm>
        </p:spPr>
        <p:txBody>
          <a:bodyPr>
            <a:normAutofit/>
          </a:bodyPr>
          <a:lstStyle/>
          <a:p>
            <a:pPr>
              <a:lnSpc>
                <a:spcPct val="90000"/>
              </a:lnSpc>
            </a:pPr>
            <a:r>
              <a:rPr lang="it-IT" sz="1700" dirty="0"/>
              <a:t>Art. 4 legge 184/83</a:t>
            </a:r>
          </a:p>
          <a:p>
            <a:pPr>
              <a:lnSpc>
                <a:spcPct val="90000"/>
              </a:lnSpc>
            </a:pPr>
            <a:endParaRPr lang="it-IT" sz="1700" dirty="0"/>
          </a:p>
          <a:p>
            <a:pPr>
              <a:lnSpc>
                <a:spcPct val="90000"/>
              </a:lnSpc>
            </a:pPr>
            <a:r>
              <a:rPr lang="it-IT" sz="1700" dirty="0"/>
              <a:t>L’affidatario deve accogliere presso di sé il minore e provvedere al suo mantenimento, alla sua educazione e istruzione , tenendo conto </a:t>
            </a:r>
          </a:p>
          <a:p>
            <a:pPr>
              <a:lnSpc>
                <a:spcPct val="90000"/>
              </a:lnSpc>
            </a:pPr>
            <a:r>
              <a:rPr lang="it-IT" sz="1700" dirty="0"/>
              <a:t>Delle indicazioni dei genitori per i quali non vi sia stata pronuncia ai sensi degli art. 330 e 333 del cc.</a:t>
            </a:r>
          </a:p>
          <a:p>
            <a:pPr>
              <a:lnSpc>
                <a:spcPct val="90000"/>
              </a:lnSpc>
            </a:pPr>
            <a:r>
              <a:rPr lang="it-IT" sz="1700" dirty="0"/>
              <a:t>Ovvero del </a:t>
            </a:r>
            <a:r>
              <a:rPr lang="it-IT" sz="1700" b="1" dirty="0"/>
              <a:t>tutore</a:t>
            </a:r>
            <a:r>
              <a:rPr lang="it-IT" sz="1700" dirty="0"/>
              <a:t> o </a:t>
            </a:r>
            <a:r>
              <a:rPr lang="it-IT" sz="1700" b="1" dirty="0"/>
              <a:t>curatore</a:t>
            </a:r>
            <a:r>
              <a:rPr lang="it-IT" sz="1700" dirty="0"/>
              <a:t> </a:t>
            </a:r>
          </a:p>
          <a:p>
            <a:pPr>
              <a:lnSpc>
                <a:spcPct val="90000"/>
              </a:lnSpc>
            </a:pPr>
            <a:r>
              <a:rPr lang="it-IT" sz="1700" dirty="0"/>
              <a:t>Ed osservando le prescrizioni stabilite dall’autorità giudiziaria. </a:t>
            </a:r>
          </a:p>
          <a:p>
            <a:pPr lvl="1">
              <a:lnSpc>
                <a:spcPct val="90000"/>
              </a:lnSpc>
            </a:pPr>
            <a:endParaRPr lang="it-IT" sz="1700" dirty="0"/>
          </a:p>
        </p:txBody>
      </p:sp>
    </p:spTree>
    <p:extLst>
      <p:ext uri="{BB962C8B-B14F-4D97-AF65-F5344CB8AC3E}">
        <p14:creationId xmlns:p14="http://schemas.microsoft.com/office/powerpoint/2010/main" val="201293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E3126E-D683-E63B-9319-6426EB6F9890}"/>
              </a:ext>
            </a:extLst>
          </p:cNvPr>
          <p:cNvSpPr>
            <a:spLocks noGrp="1"/>
          </p:cNvSpPr>
          <p:nvPr>
            <p:ph type="title"/>
          </p:nvPr>
        </p:nvSpPr>
        <p:spPr>
          <a:xfrm>
            <a:off x="677334" y="681067"/>
            <a:ext cx="8596668" cy="1200727"/>
          </a:xfrm>
        </p:spPr>
        <p:txBody>
          <a:bodyPr>
            <a:normAutofit/>
          </a:bodyPr>
          <a:lstStyle/>
          <a:p>
            <a:r>
              <a:rPr lang="it-IT" sz="3200" dirty="0"/>
              <a:t>RUOLO CURATORE IN  TEMA DI AFFIDO ETEROFAMILIARE</a:t>
            </a:r>
          </a:p>
        </p:txBody>
      </p:sp>
      <p:sp>
        <p:nvSpPr>
          <p:cNvPr id="3" name="Segnaposto contenuto 2">
            <a:extLst>
              <a:ext uri="{FF2B5EF4-FFF2-40B4-BE49-F238E27FC236}">
                <a16:creationId xmlns:a16="http://schemas.microsoft.com/office/drawing/2014/main" id="{76B5B44A-3486-ECF5-E30C-D3B1FEED5280}"/>
              </a:ext>
            </a:extLst>
          </p:cNvPr>
          <p:cNvSpPr>
            <a:spLocks noGrp="1"/>
          </p:cNvSpPr>
          <p:nvPr>
            <p:ph idx="1"/>
          </p:nvPr>
        </p:nvSpPr>
        <p:spPr>
          <a:xfrm>
            <a:off x="914400" y="1828800"/>
            <a:ext cx="8596668" cy="3880773"/>
          </a:xfrm>
        </p:spPr>
        <p:txBody>
          <a:bodyPr>
            <a:noAutofit/>
          </a:bodyPr>
          <a:lstStyle/>
          <a:p>
            <a:pPr marL="0" indent="0" algn="ctr">
              <a:buNone/>
            </a:pPr>
            <a:r>
              <a:rPr lang="it-IT" sz="2000" dirty="0"/>
              <a:t>L. 4 MAGGIO 1983, N. 184 - Art. 4, comma 4</a:t>
            </a:r>
          </a:p>
          <a:p>
            <a:pPr marL="0" indent="0">
              <a:buNone/>
            </a:pPr>
            <a:r>
              <a:rPr lang="it-IT" sz="2000" dirty="0"/>
              <a:t>Nel provvedimento di cui al comma 3 deve inoltre essere indicato il periodo di presumibile durata dell’affidamento che deve essere rapportabile al complesso di interventi volti al recupero della famiglia d’origine. Tale periodo non può superare la durata di ventiquattro mesi ed è prorogabile, dal tribunale per i minorenni, </a:t>
            </a:r>
            <a:r>
              <a:rPr lang="it-IT" sz="2000" dirty="0">
                <a:solidFill>
                  <a:schemeClr val="accent2"/>
                </a:solidFill>
              </a:rPr>
              <a:t>su richiesta del pubblico ministero e nel contraddittorio delle parti, </a:t>
            </a:r>
            <a:r>
              <a:rPr lang="it-IT" sz="2000" dirty="0"/>
              <a:t>qualora la sospensione dell’affidamento rechi </a:t>
            </a:r>
            <a:r>
              <a:rPr lang="it-IT" sz="2000" dirty="0">
                <a:solidFill>
                  <a:schemeClr val="accent2"/>
                </a:solidFill>
                <a:effectLst>
                  <a:outerShdw blurRad="38100" dist="38100" dir="2700000" algn="tl">
                    <a:srgbClr val="000000">
                      <a:alpha val="43137"/>
                    </a:srgbClr>
                  </a:outerShdw>
                </a:effectLst>
              </a:rPr>
              <a:t>grave</a:t>
            </a:r>
            <a:r>
              <a:rPr lang="it-IT" sz="2000" dirty="0"/>
              <a:t> pregiudizio al minore. </a:t>
            </a:r>
            <a:r>
              <a:rPr lang="it-IT" sz="2000" dirty="0">
                <a:solidFill>
                  <a:schemeClr val="accent2"/>
                </a:solidFill>
              </a:rPr>
              <a:t>A tal fine, prima del decorso del termine di durata dell’affidamento il servizio sociale segnala al pubblico ministero l’opportunità di richiederne la proroga.</a:t>
            </a:r>
          </a:p>
          <a:p>
            <a:pPr marL="0" indent="0" algn="ctr">
              <a:buNone/>
            </a:pPr>
            <a:r>
              <a:rPr lang="it-IT" sz="2000" dirty="0"/>
              <a:t>Comma 5</a:t>
            </a:r>
          </a:p>
          <a:p>
            <a:pPr marL="0" indent="0">
              <a:buNone/>
            </a:pPr>
            <a:r>
              <a:rPr lang="it-IT" sz="2000" dirty="0"/>
              <a:t>L’affidamento familiare cessa </a:t>
            </a:r>
            <a:r>
              <a:rPr lang="it-IT" sz="2000" dirty="0">
                <a:solidFill>
                  <a:schemeClr val="accent2"/>
                </a:solidFill>
              </a:rPr>
              <a:t>con il decorso del termine di cui al comma 4 </a:t>
            </a:r>
            <a:r>
              <a:rPr lang="it-IT" sz="2000" dirty="0"/>
              <a:t>o con provvedimento della stessa autorità che lo ha disposto (…) </a:t>
            </a:r>
          </a:p>
          <a:p>
            <a:pPr marL="0" indent="0" algn="r">
              <a:buNone/>
            </a:pPr>
            <a:r>
              <a:rPr lang="it-IT" sz="2000" i="1" dirty="0"/>
              <a:t>Novità </a:t>
            </a:r>
            <a:r>
              <a:rPr lang="it-IT" sz="2000" i="1" dirty="0">
                <a:solidFill>
                  <a:schemeClr val="accent2"/>
                </a:solidFill>
              </a:rPr>
              <a:t>in verde</a:t>
            </a:r>
          </a:p>
        </p:txBody>
      </p:sp>
    </p:spTree>
    <p:extLst>
      <p:ext uri="{BB962C8B-B14F-4D97-AF65-F5344CB8AC3E}">
        <p14:creationId xmlns:p14="http://schemas.microsoft.com/office/powerpoint/2010/main" val="3560175307"/>
      </p:ext>
    </p:extLst>
  </p:cSld>
  <p:clrMapOvr>
    <a:masterClrMapping/>
  </p:clrMapOvr>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2908</TotalTime>
  <Words>1459</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Trebuchet MS</vt:lpstr>
      <vt:lpstr>Wingdings 3</vt:lpstr>
      <vt:lpstr>Sfaccettatura</vt:lpstr>
      <vt:lpstr>40 ANNI DALLA LEGGE 184…VERSO LA GIORNATA DELL’AFFIDAMENTO FAMILIARE </vt:lpstr>
      <vt:lpstr> AVVOCATO CURATORE SPECIALE E CURATORE DEL MINORE NELLA RIFORMA PROCESSO FAMIGLIA E MINORILE </vt:lpstr>
      <vt:lpstr>CURATORE SPECIALE DEL MINORE E CURATORE DEL MINORE</vt:lpstr>
      <vt:lpstr>Il curatore speciale del minore nel proc. di affidamento minore</vt:lpstr>
      <vt:lpstr> Avvocato curatore Speciale del Minore poteri </vt:lpstr>
      <vt:lpstr>ASCOLTO DEL CURATORE SPECIALE  </vt:lpstr>
      <vt:lpstr>La «riforma Cartabia» Avvocato curatore</vt:lpstr>
      <vt:lpstr> RUOLO CURATORE NELL’AFFIDAMENTO FAMILIARE</vt:lpstr>
      <vt:lpstr>RUOLO CURATORE IN  TEMA DI AFFIDO ETEROFAMILIARE</vt:lpstr>
      <vt:lpstr>La «riforma Cartabia» Avvocato curatore Speciale e Curatore</vt:lpstr>
      <vt:lpstr>La «riforma Cartabia» Avvocato specialista</vt:lpstr>
      <vt:lpstr>AVVOCATO SPECIALISTA IMPORTANZA SCUOLA </vt:lpstr>
      <vt:lpstr>RIFORMA CARTABIA:  NECESSITA’ DI UN TAVOLO DI LAVORO CONDIVISO</vt:lpstr>
      <vt:lpstr>La Riforma Cartabia La responsabilità sociale avvocati</vt:lpstr>
      <vt:lpstr>L’avvocato  della famiglia e minorile agente attivo nella complessità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riforma: quali cambiamenti dal punto di vista giuridico?</dc:title>
  <dc:creator>Avvocato Mariani</dc:creator>
  <cp:lastModifiedBy>Valter</cp:lastModifiedBy>
  <cp:revision>15</cp:revision>
  <cp:lastPrinted>2023-04-18T08:48:12Z</cp:lastPrinted>
  <dcterms:created xsi:type="dcterms:W3CDTF">2023-04-14T08:42:14Z</dcterms:created>
  <dcterms:modified xsi:type="dcterms:W3CDTF">2023-05-05T12:00:50Z</dcterms:modified>
</cp:coreProperties>
</file>