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3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74F96-0CF4-4695-8C6D-BB97D2C514CA}" type="datetimeFigureOut">
              <a:rPr lang="en-GB" smtClean="0"/>
              <a:pPr/>
              <a:t>03/05/2023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5A753-8754-4076-8EE1-6D85AC2F6452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284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5A753-8754-4076-8EE1-6D85AC2F6452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094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303DC-2439-45A9-B858-88821A617A6C}" type="datetime1">
              <a:rPr lang="it-IT" smtClean="0"/>
              <a:pPr/>
              <a:t>03/05/2023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8D4C9-F7D3-420E-9BD6-386846B670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30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28A2-4C1A-40BB-971E-CE955CBC8ACB}" type="datetime1">
              <a:rPr lang="it-IT" smtClean="0"/>
              <a:pPr/>
              <a:t>03/05/2023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8D4C9-F7D3-420E-9BD6-386846B670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291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68C6D-2576-4310-B4CD-1C428A3F5B77}" type="datetime1">
              <a:rPr lang="it-IT" smtClean="0"/>
              <a:pPr/>
              <a:t>03/05/2023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8D4C9-F7D3-420E-9BD6-386846B670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6906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9991-54B9-4AC9-964A-4042021EA2B9}" type="datetime1">
              <a:rPr lang="it-IT" smtClean="0"/>
              <a:pPr/>
              <a:t>03/05/2023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8D4C9-F7D3-420E-9BD6-386846B670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2633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497D-2E1A-4250-909A-70E0D5056E58}" type="datetime1">
              <a:rPr lang="it-IT" smtClean="0"/>
              <a:pPr/>
              <a:t>03/05/2023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8D4C9-F7D3-420E-9BD6-386846B670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500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F9EB-8C7D-44E7-BA1F-495525963610}" type="datetime1">
              <a:rPr lang="it-IT" smtClean="0"/>
              <a:pPr/>
              <a:t>03/05/2023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8D4C9-F7D3-420E-9BD6-386846B670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049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B17A-E3F6-48FB-A1DE-DBA269E144DB}" type="datetime1">
              <a:rPr lang="it-IT" smtClean="0"/>
              <a:pPr/>
              <a:t>03/05/2023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8D4C9-F7D3-420E-9BD6-386846B670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732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3A59-520E-4A8B-A671-A64C0002EB4D}" type="datetime1">
              <a:rPr lang="it-IT" smtClean="0"/>
              <a:pPr/>
              <a:t>03/05/2023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8D4C9-F7D3-420E-9BD6-386846B670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4736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8E926-4E8B-4EB9-A6B0-C1A6A3010F1E}" type="datetime1">
              <a:rPr lang="it-IT" smtClean="0"/>
              <a:pPr/>
              <a:t>03/05/2023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8D4C9-F7D3-420E-9BD6-386846B670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6634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3548-1D17-4F3E-AEF1-FA00321E8BB3}" type="datetime1">
              <a:rPr lang="it-IT" smtClean="0"/>
              <a:pPr/>
              <a:t>03/05/2023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8D4C9-F7D3-420E-9BD6-386846B670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327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F147D-EC29-4652-A898-878351103FB7}" type="datetime1">
              <a:rPr lang="it-IT" smtClean="0"/>
              <a:pPr/>
              <a:t>03/05/2023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8D4C9-F7D3-420E-9BD6-386846B670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1993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35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051B7-B69D-4322-9804-E60F5B68BD3C}" type="datetime1">
              <a:rPr lang="it-IT" smtClean="0"/>
              <a:pPr/>
              <a:t>03/05/2023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8D4C9-F7D3-420E-9BD6-386846B670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41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268968" y="6374640"/>
            <a:ext cx="2743200" cy="365125"/>
          </a:xfrm>
        </p:spPr>
        <p:txBody>
          <a:bodyPr/>
          <a:lstStyle/>
          <a:p>
            <a:fld id="{9678D4C9-F7D3-420E-9BD6-386846B67002}" type="slidenum">
              <a:rPr lang="it-IT" sz="1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/>
              <a:t>1</a:t>
            </a:fld>
            <a:endParaRPr lang="it-IT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75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9044" y="1600140"/>
            <a:ext cx="1130098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dati aggiornati e meglio strutturati, 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nonché il monitoraggio dei/</a:t>
            </a:r>
            <a:r>
              <a:rPr lang="it-IT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lle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bambini/e </a:t>
            </a:r>
            <a:r>
              <a:rPr lang="it-IT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ragazzi/e in affido e in comunità;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aggiornamento delle linee di indirizzo nazionali sull’affidamento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familiare e il loro recepimento da parte delle Regioni e degli Enti locali;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garantire una </a:t>
            </a:r>
            <a:r>
              <a:rPr lang="it-IT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omogenea esigibilità su tutto il territorio nazionale del diritto di bambini/e </a:t>
            </a:r>
            <a:r>
              <a:rPr lang="it-IT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it-IT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ragazzi/e a crescere in famiglia. 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L’affidamento familiare </a:t>
            </a:r>
            <a:r>
              <a:rPr lang="it-IT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dovrebbe essere riconosciuto quale LEP (Livello Essenziale delle Prestazioni) - così come positivamente avvenuto per il progetto </a:t>
            </a:r>
            <a:r>
              <a:rPr lang="it-IT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Pippi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ampliare il numero dei Servizi e degli operatori che si occupano di affidamento familiare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modo che siano presenti e in numero adeguato nei diversi territori (purtroppo ancora a macchia di leopardo);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formazione degli operatori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 partire dal percorso universitario alla formazione permanente per assistenti sociali, psicologi, educatori, etc. ;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748145" y="318337"/>
            <a:ext cx="9948430" cy="986587"/>
          </a:xfrm>
        </p:spPr>
        <p:txBody>
          <a:bodyPr>
            <a:normAutofit/>
          </a:bodyPr>
          <a:lstStyle/>
          <a:p>
            <a:pPr algn="ctr"/>
            <a:r>
              <a:rPr lang="it-IT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conclusione …le nostre richieste /1: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9096375" y="6365877"/>
            <a:ext cx="2743200" cy="365125"/>
          </a:xfrm>
        </p:spPr>
        <p:txBody>
          <a:bodyPr/>
          <a:lstStyle/>
          <a:p>
            <a:fld id="{9678D4C9-F7D3-420E-9BD6-386846B67002}" type="slidenum">
              <a:rPr lang="it-IT" sz="140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/>
              <a:t>10</a:t>
            </a:fld>
            <a:endParaRPr lang="it-IT" sz="14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Immagine 8" descr="logo gg naz af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7474" y="133731"/>
            <a:ext cx="1625727" cy="1567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2934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15127" y="1244429"/>
            <a:ext cx="11548248" cy="5156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it-IT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Segnaliamo le tante difficoltà che incontrano le famiglie nel momento in cui all’interno dei provvedimenti vengono definite come </a:t>
            </a:r>
            <a:r>
              <a:rPr lang="it-IT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collocatarie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anziché affidatarie, cosa che le priva di diritti, di titolarità e di riconoscimento anche nei rapporti con l’autorità giudiziaria competente e le altre Istituzioni e </a:t>
            </a:r>
            <a:r>
              <a:rPr lang="it-IT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dello stesso riconoscimento del contributo/rimborso spese spettante alle famiglie affidatarie.</a:t>
            </a:r>
            <a:r>
              <a:rPr lang="it-IT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Sarebbe sufficiente parificare la funzione di </a:t>
            </a:r>
            <a:r>
              <a:rPr lang="it-IT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collocatario</a:t>
            </a:r>
            <a:r>
              <a:rPr lang="it-IT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con quella di affidatario superando in tal modo questa disparità di trattamento;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it-IT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garantire ai bambini/e </a:t>
            </a:r>
            <a:r>
              <a:rPr lang="it-IT" dirty="0" err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it-IT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ragazzi/e affidati con </a:t>
            </a:r>
            <a:r>
              <a:rPr lang="it-IT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disabilità l’accesso alle cure di cui hanno diritto </a:t>
            </a:r>
            <a:r>
              <a:rPr lang="it-IT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(LEA -Livelli Essenziali di Assistenza) e ai supporti socio economici necessari, anche </a:t>
            </a:r>
            <a:r>
              <a:rPr lang="it-IT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dopo la maggiore età</a:t>
            </a:r>
            <a:r>
              <a:rPr lang="it-IT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it-IT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costituzione di un tavolo istituzionale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ogni Regione e/o ove possibile anche a livello locale in cui vengano affrontate le problematiche relative ai minori in affidamento familiare, per rendere effettivo il </a:t>
            </a:r>
            <a:r>
              <a:rPr lang="it-IT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lavoro di rete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con tutti gli altri attori del sistema affido;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 costo zero non si migliorano le situazioni: sono necessari </a:t>
            </a:r>
            <a:r>
              <a:rPr lang="it-IT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investimenti dedicati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modo da garantire in ogni territorio adeguate risorse economiche e umane sia nei Servizi che nei Tribunali per tutelare, nei fatti e fino in fondo, l’interesse superiore di bambini e bambine, di ragazzi e ragazze;</a:t>
            </a:r>
            <a:endParaRPr lang="it-IT" dirty="0"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597A68EA-1A2D-A827-86CE-63EC8F6E0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275" y="346913"/>
            <a:ext cx="8772525" cy="634162"/>
          </a:xfrm>
        </p:spPr>
        <p:txBody>
          <a:bodyPr>
            <a:noAutofit/>
          </a:bodyPr>
          <a:lstStyle/>
          <a:p>
            <a:pPr algn="ctr"/>
            <a:r>
              <a:rPr lang="it-IT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conclusione …le nostre richieste /2: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9144000" y="6356352"/>
            <a:ext cx="2743200" cy="365125"/>
          </a:xfrm>
        </p:spPr>
        <p:txBody>
          <a:bodyPr/>
          <a:lstStyle/>
          <a:p>
            <a:fld id="{9678D4C9-F7D3-420E-9BD6-386846B67002}" type="slidenum">
              <a:rPr lang="it-IT" sz="140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/>
              <a:t>11</a:t>
            </a:fld>
            <a:endParaRPr lang="it-IT" sz="14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Immagine 7" descr="logo gg naz af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8925" y="0"/>
            <a:ext cx="1495425" cy="1352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4141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43150" y="3457356"/>
            <a:ext cx="7448550" cy="1295619"/>
          </a:xfrm>
        </p:spPr>
        <p:txBody>
          <a:bodyPr>
            <a:normAutofit/>
          </a:bodyPr>
          <a:lstStyle/>
          <a:p>
            <a:pPr algn="ctr"/>
            <a:r>
              <a:rPr lang="it-IT" sz="32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Grazie per l’attenzione!</a:t>
            </a:r>
          </a:p>
        </p:txBody>
      </p:sp>
      <p:pic>
        <p:nvPicPr>
          <p:cNvPr id="3" name="Immagine 2" descr="bimbierchio[7000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6575" y="4581526"/>
            <a:ext cx="6219825" cy="2052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asellaDiTesto 3"/>
          <p:cNvSpPr txBox="1"/>
          <p:nvPr/>
        </p:nvSpPr>
        <p:spPr>
          <a:xfrm>
            <a:off x="467107" y="1754887"/>
            <a:ext cx="109362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il riconoscimento da parte delle Istituzioni del valore dell’accoglienza familiare, del ruolo delle associazioni familiari, delle reti e del privato sociale come risorsa per la </a:t>
            </a:r>
            <a:r>
              <a:rPr lang="it-IT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co-costruzione</a:t>
            </a:r>
            <a:r>
              <a:rPr lang="it-IT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del bene comune.</a:t>
            </a:r>
          </a:p>
          <a:p>
            <a:pPr algn="ctr"/>
            <a:endParaRPr lang="it-IT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Lavorare per fare stare bene tutti e ciascuno, fa stare meglio anche tutta la comunità ed 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è un investimento sul futuro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</a:t>
            </a:r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991600" y="6356352"/>
            <a:ext cx="2743200" cy="365125"/>
          </a:xfrm>
        </p:spPr>
        <p:txBody>
          <a:bodyPr/>
          <a:lstStyle/>
          <a:p>
            <a:fld id="{9678D4C9-F7D3-420E-9BD6-386846B67002}" type="slidenum">
              <a:rPr lang="it-IT" sz="140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/>
              <a:t>12</a:t>
            </a:fld>
            <a:endParaRPr lang="it-IT" sz="14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Immagine 5" descr="logo gg naz af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4" y="0"/>
            <a:ext cx="1724025" cy="1662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1983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17528" y="408847"/>
            <a:ext cx="75922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Il</a:t>
            </a:r>
            <a:r>
              <a:rPr lang="it-IT" b="1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TAVOLO NAZIONALE AFFIDO </a:t>
            </a:r>
            <a:r>
              <a:rPr lang="it-IT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è “uno spazio stabile di lavoro e confronto” raccoglie 19 associazioni nazionali, realtà del privato sociale, reti nazionali e regionali di famiglie affidatarie, </a:t>
            </a:r>
            <a:r>
              <a:rPr lang="it-IT" b="1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 base comune di riferimento è costituita fin dal 2010 da 10 punti condivisi da tutti sul diritto di bambini/e </a:t>
            </a:r>
            <a:r>
              <a:rPr lang="it-IT" b="1" dirty="0" err="1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it-IT" b="1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ragazzi/e a crescere in famiglia e sulla promozione dell’affidamento familiare.</a:t>
            </a:r>
            <a:endParaRPr lang="it-IT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322433" y="4509475"/>
            <a:ext cx="42117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Dal 2021 il Tavolo 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it-IT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azionale 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it-IT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ffido ha promosso un percorso finalizzato alla valorizzazione e promozione dell’affido familiare anche attraverso la proposta di istituire 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it-IT" b="1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giornata nazionale dell’affidamento familiare</a:t>
            </a:r>
            <a:r>
              <a:rPr lang="it-IT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just"/>
            <a:r>
              <a:rPr lang="it-IT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 percorso che prosegue….</a:t>
            </a:r>
            <a:endParaRPr lang="it-IT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55308" y="2267249"/>
            <a:ext cx="66640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Interveniamo </a:t>
            </a:r>
            <a:r>
              <a:rPr lang="it-IT" b="1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sulla base delle esperienze realizzate 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 </a:t>
            </a:r>
            <a:r>
              <a:rPr lang="it-IT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migliaia di famiglie sparse in tutta Italia 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 </a:t>
            </a:r>
            <a:r>
              <a:rPr lang="it-IT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 impegno, passione, fatica e affetto hanno accolto e accolgono per un periodo più o meno lungo nelle loro case i/le bambini/e </a:t>
            </a:r>
            <a:r>
              <a:rPr lang="it-IT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it-IT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ragazzi/e.</a:t>
            </a:r>
          </a:p>
          <a:p>
            <a:pPr algn="just"/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E’ questo </a:t>
            </a:r>
            <a:r>
              <a:rPr lang="it-IT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il valore dell’ accoglienza che vogliamo oggi testimoniare e rilanciare attraverso le organizzazioni che fanno parte del Tavolo Nazionale Affido</a:t>
            </a:r>
            <a:r>
              <a:rPr lang="it-IT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 quanti hanno responsabilità, ruoli e compiti nella tutela di bambini/e </a:t>
            </a:r>
            <a:r>
              <a:rPr lang="it-IT" u="sng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it-IT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ragazzi/e.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9168384" y="6365496"/>
            <a:ext cx="2743200" cy="365125"/>
          </a:xfrm>
        </p:spPr>
        <p:txBody>
          <a:bodyPr/>
          <a:lstStyle/>
          <a:p>
            <a:fld id="{9678D4C9-F7D3-420E-9BD6-386846B67002}" type="slidenum">
              <a:rPr lang="it-IT" sz="1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/>
              <a:t>2</a:t>
            </a:fld>
            <a:endParaRPr lang="it-IT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Immagine 7" descr="logo gg naz af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2720" y="182880"/>
            <a:ext cx="1627632" cy="1569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 descr="bimbi che guardano[6999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4352" y="5401056"/>
            <a:ext cx="3419856" cy="1301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0360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40486" y="448992"/>
            <a:ext cx="10080004" cy="485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it-I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RESPONSABILITA’ E RUOLI PER TUTELARE I DIRITTI DEI BAMBINI</a:t>
            </a:r>
            <a:endParaRPr lang="it-IT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21208" y="1060704"/>
            <a:ext cx="5879592" cy="548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it-IT" dirty="0">
                <a:solidFill>
                  <a:srgbClr val="FF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 legge 184/1983 da quaranta anni sancisce </a:t>
            </a:r>
            <a:r>
              <a:rPr lang="it-IT" b="1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il diritto</a:t>
            </a:r>
            <a:r>
              <a:rPr lang="it-IT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dei/</a:t>
            </a:r>
            <a:r>
              <a:rPr lang="it-IT" dirty="0" err="1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lle</a:t>
            </a:r>
            <a:r>
              <a:rPr lang="it-IT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bambini/e </a:t>
            </a:r>
            <a:r>
              <a:rPr lang="it-IT" dirty="0" err="1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it-IT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dei/</a:t>
            </a:r>
            <a:r>
              <a:rPr lang="it-IT" dirty="0" err="1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lle</a:t>
            </a:r>
            <a:r>
              <a:rPr lang="it-IT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ragazzi/e </a:t>
            </a:r>
            <a:r>
              <a:rPr lang="it-IT" b="1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alla famiglia</a:t>
            </a:r>
            <a:r>
              <a:rPr lang="it-IT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it-IT" u="sng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riconoscendo la famiglia quale luogo privilegiato per crescere</a:t>
            </a:r>
            <a:r>
              <a:rPr lang="it-IT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(Costituzione – art.3, Convenzione ONU, sui diritti dell’infanzia e dell’adolescenza)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it-IT" dirty="0"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2860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Ciò</a:t>
            </a:r>
            <a:r>
              <a:rPr lang="it-IT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corrisponde al </a:t>
            </a:r>
            <a:r>
              <a:rPr lang="it-IT" b="1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dovere </a:t>
            </a:r>
            <a:r>
              <a:rPr lang="it-IT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delle Istituzioni e dei Servizi pubblici  di:</a:t>
            </a:r>
          </a:p>
          <a:p>
            <a:pPr marL="22860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t-IT" b="1" u="sng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sostenere le famiglie fragili evitando il sorgere e l’aggravarsi di situazioni di disagio per i figli;</a:t>
            </a:r>
            <a:endParaRPr lang="it-IT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2860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t-IT" b="1" u="sng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proteggere ogni minorenne</a:t>
            </a:r>
            <a:r>
              <a:rPr lang="it-IT" u="sng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la cui famiglia, nonostante i sostegni, manifestasse gravi carenze nel rispondere ai suoi bisogni di crescita;</a:t>
            </a:r>
            <a:endParaRPr lang="it-IT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2860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t-IT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</a:t>
            </a:r>
            <a:r>
              <a:rPr lang="it-IT" b="1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arantire il diritto di bambini/e </a:t>
            </a:r>
            <a:r>
              <a:rPr lang="it-IT" b="1" dirty="0" err="1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it-IT" b="1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ragazzi/e alla continuità affettiva con le persone che si sono prese cura di loro.</a:t>
            </a:r>
            <a:endParaRPr lang="it-IT" sz="1600" b="1" dirty="0">
              <a:solidFill>
                <a:srgbClr val="FF0000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Arrotonda angolo diagonale rettangolo 4"/>
          <p:cNvSpPr/>
          <p:nvPr/>
        </p:nvSpPr>
        <p:spPr>
          <a:xfrm>
            <a:off x="7653528" y="4471416"/>
            <a:ext cx="3758184" cy="1634490"/>
          </a:xfrm>
          <a:prstGeom prst="round2DiagRect">
            <a:avLst/>
          </a:prstGeom>
          <a:effectLst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Svolgiamo anche un ruolo di </a:t>
            </a:r>
            <a:r>
              <a:rPr lang="it-IT" dirty="0" err="1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advocacy</a:t>
            </a:r>
            <a:r>
              <a:rPr lang="it-IT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 di richiamo alle proprie responsabilità verso gli attori istituzionali e i </a:t>
            </a:r>
            <a:r>
              <a:rPr lang="it-IT" dirty="0" err="1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decision</a:t>
            </a:r>
            <a:r>
              <a:rPr lang="it-IT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makers</a:t>
            </a:r>
            <a:r>
              <a:rPr lang="it-IT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endParaRPr lang="it-IT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9086088" y="6356352"/>
            <a:ext cx="2743200" cy="365125"/>
          </a:xfrm>
        </p:spPr>
        <p:txBody>
          <a:bodyPr/>
          <a:lstStyle/>
          <a:p>
            <a:fld id="{9678D4C9-F7D3-420E-9BD6-386846B67002}" type="slidenum">
              <a:rPr lang="it-IT" sz="1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/>
              <a:t>3</a:t>
            </a:fld>
            <a:endParaRPr lang="it-IT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Immagine 6" descr="logo gg naz af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360" y="128016"/>
            <a:ext cx="1564640" cy="150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0934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68622" y="217735"/>
            <a:ext cx="10349344" cy="1407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 RESPONSABILITA’ SUSSIDIARIA DELLE ASSOCIAZIONI FAMILIARI, RETI  ED  ENTI DI PRIVATO SOCIALE: </a:t>
            </a:r>
          </a:p>
          <a:p>
            <a:pPr lv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 CO-COSTRUZIONE</a:t>
            </a:r>
            <a:endParaRPr lang="it-IT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07846" y="1584554"/>
            <a:ext cx="5708906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0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it-IT" b="1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it-IT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nostra </a:t>
            </a:r>
            <a:r>
              <a:rPr lang="it-IT" b="1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funzione specifica non è quella di sovrapporsi o sostituirsi alle competenze e responsabilità delle Istituzioni.</a:t>
            </a:r>
          </a:p>
        </p:txBody>
      </p:sp>
      <p:sp>
        <p:nvSpPr>
          <p:cNvPr id="5" name="Rettangolo 4"/>
          <p:cNvSpPr/>
          <p:nvPr/>
        </p:nvSpPr>
        <p:spPr>
          <a:xfrm>
            <a:off x="2267712" y="3849374"/>
            <a:ext cx="87782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Cosa vuol dire </a:t>
            </a:r>
            <a:r>
              <a:rPr lang="it-IT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co-costruttori</a:t>
            </a:r>
            <a:r>
              <a:rPr lang="it-IT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del percorso di affido?</a:t>
            </a:r>
          </a:p>
          <a:p>
            <a:pPr algn="just"/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Vuol dire svolgere un ruolo di </a:t>
            </a:r>
            <a:r>
              <a:rPr lang="it-IT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sussidiarietà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(in termini di integrazione e complementarietà con la funzione pubblica) rispetto alle competenze, ai ruoli e alle funzioni attribuite dalle norme allo Stato e agli Enti Locali.</a:t>
            </a:r>
          </a:p>
          <a:p>
            <a:pPr algn="just"/>
            <a:endParaRPr lang="it-IT" dirty="0"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it-IT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 di tutto occorre il riconoscimento di tutto questo e del ruolo delle famiglie affidatarie e delle loro organizzazioni come </a:t>
            </a:r>
            <a:r>
              <a:rPr lang="it-IT" b="1" u="sng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co-costruttori del percorso di affido</a:t>
            </a:r>
            <a:r>
              <a:rPr lang="it-IT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 </a:t>
            </a:r>
            <a:r>
              <a:rPr lang="it-IT" u="sng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 come semplici fornitori/erogatori di prestazioni o bacino di famiglie che ci si aspetta di trovare disponibili, già formate e con le giuste motivazioni.</a:t>
            </a:r>
            <a:endParaRPr lang="it-IT" u="sng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9214104" y="6365496"/>
            <a:ext cx="2743200" cy="365125"/>
          </a:xfrm>
        </p:spPr>
        <p:txBody>
          <a:bodyPr/>
          <a:lstStyle/>
          <a:p>
            <a:fld id="{9678D4C9-F7D3-420E-9BD6-386846B67002}" type="slidenum">
              <a:rPr lang="it-IT" sz="1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/>
              <a:t>4</a:t>
            </a:fld>
            <a:endParaRPr lang="it-IT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Immagine 6" descr="logo gg naz af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8168" y="576073"/>
            <a:ext cx="1508760" cy="1454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sellaDiTesto 8"/>
          <p:cNvSpPr txBox="1"/>
          <p:nvPr/>
        </p:nvSpPr>
        <p:spPr>
          <a:xfrm>
            <a:off x="1280160" y="2578608"/>
            <a:ext cx="6263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questi 40 anni sono state realizzate tantissime esperienze di </a:t>
            </a:r>
            <a:r>
              <a:rPr lang="it-IT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co-costruzione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dell’affidamento familiare, insieme con gli attori pubblici dei servizi sociali e delle strutture sanitarie regionali, etc. 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6356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874776" y="318021"/>
            <a:ext cx="10515600" cy="714144"/>
          </a:xfrm>
        </p:spPr>
        <p:txBody>
          <a:bodyPr>
            <a:normAutofit/>
          </a:bodyPr>
          <a:lstStyle/>
          <a:p>
            <a:pPr lvl="0" algn="ctr"/>
            <a:r>
              <a:rPr lang="it-I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 RESPONSABILITA’ SUSSIDIARIA</a:t>
            </a:r>
            <a:endParaRPr lang="it-IT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867857" y="995331"/>
            <a:ext cx="1018723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promozione dell’affido consensuale e preventivo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sensibilizzazione, </a:t>
            </a:r>
            <a:r>
              <a:rPr lang="it-IT" b="1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informazione-formazione</a:t>
            </a:r>
            <a:r>
              <a:rPr lang="it-IT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delle </a:t>
            </a:r>
            <a:r>
              <a:rPr lang="it-IT" b="1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persone disponibili</a:t>
            </a:r>
            <a:r>
              <a:rPr lang="it-IT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</a:t>
            </a:r>
            <a:endParaRPr lang="it-IT" b="1" dirty="0"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accompagnamento 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delle</a:t>
            </a:r>
            <a:r>
              <a:rPr lang="it-IT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famiglie affidatarie nei rapporti con i Servizi Sociali  e l’ Autorità Giudiziaria competente</a:t>
            </a:r>
            <a:r>
              <a:rPr lang="it-IT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 dalle prime fasi di sensibilizzazione e per tutto il percorso di affido, per partecipare al progetto di affido;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sostegno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alle richieste di </a:t>
            </a:r>
            <a:r>
              <a:rPr lang="it-IT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supporto da parte delle famiglie affidatarie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 bambini/e </a:t>
            </a:r>
            <a:r>
              <a:rPr lang="it-IT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it-IT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ragazzi/e con </a:t>
            </a:r>
            <a:r>
              <a:rPr lang="it-IT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disabilità/patologie per l’accesso alle cure di cui essi necessitano;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promozione dell’</a:t>
            </a:r>
            <a:r>
              <a:rPr lang="it-IT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affidamento etero familiare dei minorenni migranti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soli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(attualmente solo il 3%);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organizzazione di </a:t>
            </a:r>
            <a:r>
              <a:rPr lang="it-IT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spazi di formazione anche condivisi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 servizi sociali, autorità giudiziarie, associazioni, reti ed enti del privato sociale 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come luogo di confronto e riflessione comune, in modo da produrre linguaggi e prassi condivise nel</a:t>
            </a:r>
            <a:r>
              <a:rPr lang="it-IT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rispetto delle reciproche responsabilità;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costruzione di reti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con tutti gli attori coinvolti nella tutela dei diritti di bambini/e </a:t>
            </a:r>
            <a:r>
              <a:rPr lang="it-IT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ragazzi/e.</a:t>
            </a:r>
            <a:endParaRPr lang="it-IT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b="1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9232392" y="6356352"/>
            <a:ext cx="2743200" cy="365125"/>
          </a:xfrm>
        </p:spPr>
        <p:txBody>
          <a:bodyPr/>
          <a:lstStyle/>
          <a:p>
            <a:fld id="{9678D4C9-F7D3-420E-9BD6-386846B67002}" type="slidenum">
              <a:rPr lang="it-IT" sz="1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/>
              <a:t>5</a:t>
            </a:fld>
            <a:endParaRPr lang="it-IT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1" name="Immagine 10" descr="logo gg naz af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0152" y="148917"/>
            <a:ext cx="1600200" cy="1543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5714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3024" y="116334"/>
            <a:ext cx="10216896" cy="1536825"/>
          </a:xfrm>
        </p:spPr>
        <p:txBody>
          <a:bodyPr>
            <a:normAutofit/>
          </a:bodyPr>
          <a:lstStyle/>
          <a:p>
            <a:pPr algn="ctr"/>
            <a:r>
              <a:rPr lang="it-I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 NOSTRE PROPOSTE PER COSTRUIRE UN LAVORO COMUNE SULL’ AFFIDAMENTO FAMILIARE</a:t>
            </a:r>
            <a:endParaRPr lang="it-IT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17368" y="1401736"/>
            <a:ext cx="99816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 famiglie si sostengono, condividono e affrontano le varie e complesse problematiche, le difficoltà burocratiche, i percorsi difficili e a volte drammatici che l’esperienza comporta</a:t>
            </a:r>
            <a:r>
              <a:rPr lang="it-IT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 propongono </a:t>
            </a:r>
            <a:r>
              <a:rPr lang="it-IT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il valore dell’accoglienza 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 altre famiglie.</a:t>
            </a:r>
          </a:p>
          <a:p>
            <a:pPr algn="just"/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384984" y="2431004"/>
            <a:ext cx="106957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 famiglie affidatarie vanno preparate, "accudite" e accompagnate; vanno considerate come risorsa in un rapporto di collaborazione per realizzare un percorso partecipato. </a:t>
            </a:r>
          </a:p>
          <a:p>
            <a:pPr algn="just"/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 queste esperienze di vita vissuta nasce l’azione di </a:t>
            </a:r>
            <a:r>
              <a:rPr lang="it-IT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ADVOCACY delle Associazioni/Organizzazioni  e delle Reti di famiglie affidatarie nei confronti delle Istituzioni 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 migliorare e rendere sostenibile l’accoglienza e per garantire il benessere della famiglia e dei/</a:t>
            </a:r>
            <a:r>
              <a:rPr lang="it-IT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lle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bambini/e </a:t>
            </a:r>
            <a:r>
              <a:rPr lang="it-IT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ragazzi/e accolti/e.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2708149" y="4085082"/>
            <a:ext cx="6775703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tabLst>
                <a:tab pos="6543675" algn="l"/>
              </a:tabLst>
            </a:pPr>
            <a:r>
              <a:rPr lang="it-IT" b="1" i="1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 tratta di garantire il </a:t>
            </a:r>
            <a:r>
              <a:rPr lang="it-IT" b="1" i="1" u="sng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diritto a crescere in famiglia per tutti i bambini/e  </a:t>
            </a:r>
            <a:r>
              <a:rPr lang="it-IT" b="1" i="1" u="sng" dirty="0" err="1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it-IT" b="1" i="1" u="sng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ragazzi/e</a:t>
            </a:r>
            <a:r>
              <a:rPr lang="it-IT" b="1" i="1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presenti in Italia.</a:t>
            </a:r>
            <a:endParaRPr lang="it-IT" sz="1600" i="1" dirty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9095232" y="6365496"/>
            <a:ext cx="2743200" cy="365125"/>
          </a:xfrm>
        </p:spPr>
        <p:txBody>
          <a:bodyPr/>
          <a:lstStyle/>
          <a:p>
            <a:fld id="{9678D4C9-F7D3-420E-9BD6-386846B67002}" type="slidenum">
              <a:rPr lang="it-IT" sz="140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/>
              <a:t>6</a:t>
            </a:fld>
            <a:endParaRPr lang="it-IT" sz="14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Immagine 6" descr="logo gg naz af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072" y="274320"/>
            <a:ext cx="1678432" cy="1618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 descr="Ok jpg[7003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371" y="4890897"/>
            <a:ext cx="4215384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4393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257175"/>
            <a:ext cx="10115550" cy="1381125"/>
          </a:xfrm>
        </p:spPr>
        <p:txBody>
          <a:bodyPr>
            <a:normAutofit/>
          </a:bodyPr>
          <a:lstStyle/>
          <a:p>
            <a:pPr algn="ctr"/>
            <a:r>
              <a:rPr lang="it-I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 NOSTRE PROPOSTE PER COSTRUIRE UN LAVORO COMUNE SULL’ AFFIDAMENTO  FAMILIARE – 1</a:t>
            </a:r>
            <a:endParaRPr lang="it-IT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38174" y="1719325"/>
            <a:ext cx="10258426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Mettere  a disposizione della </a:t>
            </a:r>
            <a:r>
              <a:rPr lang="it-IT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famiglia di origine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tutti gli </a:t>
            </a:r>
            <a:r>
              <a:rPr lang="it-IT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interventi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sociali, sanitari, economici, psicologici e di sostegno necessari per affrontare preventivamente e superare - per quanto possibile - le cause che determinano</a:t>
            </a: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 provvedimenti di affidamento.			             È</a:t>
            </a:r>
            <a:r>
              <a:rPr lang="it-IT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necessario che anche gli </a:t>
            </a:r>
            <a:r>
              <a:rPr lang="it-IT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affidi a parenti</a:t>
            </a:r>
            <a:r>
              <a:rPr lang="it-IT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it-IT" dirty="0" err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intrafamiliari</a:t>
            </a:r>
            <a:r>
              <a:rPr lang="it-IT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vengano realizzati 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 una valutazione delle competenze genitoriali e delle capacità educative e affettive dei parenti e sulla base di un progetto di affido monitorato nel tempo e sostenuto dai Servizi Sociali (questo è particolarmente importante nel caso di </a:t>
            </a:r>
            <a:r>
              <a:rPr lang="it-IT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bambini e ragazzi orfani  di crimini domestici).</a:t>
            </a:r>
            <a:r>
              <a:rPr lang="it-IT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it-IT" sz="1600" b="1" dirty="0">
              <a:solidFill>
                <a:srgbClr val="FF0000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12196" y="4297201"/>
            <a:ext cx="10265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Incentivare </a:t>
            </a:r>
            <a:r>
              <a:rPr lang="it-IT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l’affido consensuale e preventivo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utilizzando le diverse forme di affido e di solidarietà familiare e riducendo la quota degli affidi giudiziali (79%), che sono di fatto tardo riparativi. </a:t>
            </a:r>
          </a:p>
        </p:txBody>
      </p:sp>
      <p:sp>
        <p:nvSpPr>
          <p:cNvPr id="6" name="Rettangolo 5"/>
          <p:cNvSpPr/>
          <p:nvPr/>
        </p:nvSpPr>
        <p:spPr>
          <a:xfrm>
            <a:off x="613930" y="5282155"/>
            <a:ext cx="102064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Promuovere </a:t>
            </a:r>
            <a:r>
              <a:rPr lang="it-IT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l’affido dei/</a:t>
            </a:r>
            <a:r>
              <a:rPr lang="it-IT" b="1" dirty="0" err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lle</a:t>
            </a:r>
            <a:r>
              <a:rPr lang="it-IT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bambini/e piccolissimi/e</a:t>
            </a:r>
            <a:r>
              <a:rPr lang="it-IT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un numero rilevante di essi vengono collocati in comunità nonostante le evidenze che offrire una famiglia accogliente fin dalla più tenera età rappresenti una garanzia di benessere per il futuro. </a:t>
            </a:r>
            <a:endParaRPr lang="it-IT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9153525" y="6346827"/>
            <a:ext cx="2743200" cy="365125"/>
          </a:xfrm>
        </p:spPr>
        <p:txBody>
          <a:bodyPr/>
          <a:lstStyle/>
          <a:p>
            <a:fld id="{9678D4C9-F7D3-420E-9BD6-386846B67002}" type="slidenum">
              <a:rPr lang="it-IT" sz="140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/>
              <a:t>7</a:t>
            </a:fld>
            <a:endParaRPr lang="it-IT" sz="14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1" name="Immagine 10" descr="logo gg naz af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8450" y="114682"/>
            <a:ext cx="1559051" cy="1503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2463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9125" y="285751"/>
            <a:ext cx="9972676" cy="1171574"/>
          </a:xfrm>
        </p:spPr>
        <p:txBody>
          <a:bodyPr>
            <a:normAutofit/>
          </a:bodyPr>
          <a:lstStyle/>
          <a:p>
            <a:pPr algn="ctr"/>
            <a:r>
              <a:rPr lang="it-IT" sz="2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 NOSTRE PROPOSTE PER COSTRUIRE UN LAVORO COMUNE SULL’ AFFIDAMENTO FAMILIARE - 2</a:t>
            </a:r>
            <a:endParaRPr lang="it-IT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869368" y="3074423"/>
            <a:ext cx="10699177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it-IT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it-IT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it-IT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31268" y="3826087"/>
            <a:ext cx="100081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Garantire l’accesso delle famiglie affidatarie ai benefici previdenziali e fiscali previsti dalla normativa ma non sempre attuati, ad esempio </a:t>
            </a:r>
            <a:r>
              <a:rPr lang="it-IT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l’assegno unico 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(che ancora è questione controversa e sul quale aspettiamo risposta), così come occorre garantire a tutte le famiglie affidatarie il contributo/rimborso spese indipendentemente dal reddito anche come riconoscimento sociale della loro accoglienza.</a:t>
            </a:r>
          </a:p>
          <a:p>
            <a:pPr algn="just"/>
            <a:endParaRPr lang="it-I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917862" y="4633861"/>
            <a:ext cx="9982199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it-IT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9077325" y="6308727"/>
            <a:ext cx="2743200" cy="365125"/>
          </a:xfrm>
        </p:spPr>
        <p:txBody>
          <a:bodyPr/>
          <a:lstStyle/>
          <a:p>
            <a:fld id="{9678D4C9-F7D3-420E-9BD6-386846B67002}" type="slidenum">
              <a:rPr lang="it-IT" sz="140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/>
              <a:t>8</a:t>
            </a:fld>
            <a:endParaRPr lang="it-IT" sz="14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1" name="Immagine 10" descr="logo gg naz af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75" y="142875"/>
            <a:ext cx="1616201" cy="1558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asellaDiTesto 11"/>
          <p:cNvSpPr txBox="1"/>
          <p:nvPr/>
        </p:nvSpPr>
        <p:spPr>
          <a:xfrm>
            <a:off x="845494" y="1476983"/>
            <a:ext cx="99939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Sostenere </a:t>
            </a:r>
            <a:r>
              <a:rPr lang="it-IT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l’affidamento di bambini/e con disabilità/patologie così come quello di adolescenti e di minorenni migranti</a:t>
            </a:r>
            <a:r>
              <a:rPr lang="it-IT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soli</a:t>
            </a:r>
            <a:r>
              <a:rPr lang="it-IT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endParaRPr lang="it-IT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endParaRPr lang="it-IT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Facilitare la </a:t>
            </a:r>
            <a:r>
              <a:rPr lang="it-IT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prosecuzione degli affidamenti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(prosieguo amministrativo) per i ragazzi neomaggiorenni in affido, compreso il rimborso spese. Nessun ragazzo o ragazza può essere autonomo a 18 anni e nemmeno i/le ragazzi/e in affidamento familiare.</a:t>
            </a:r>
          </a:p>
          <a:p>
            <a:pPr algn="just"/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Occorre estendere anche ai neo maggiorenni di origine migratoria l’accesso al Fondo nazionale Care </a:t>
            </a:r>
            <a:r>
              <a:rPr lang="it-IT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Leavers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it-IT" dirty="0"/>
          </a:p>
        </p:txBody>
      </p:sp>
      <p:sp>
        <p:nvSpPr>
          <p:cNvPr id="14" name="Angolo ripiegato 13"/>
          <p:cNvSpPr/>
          <p:nvPr/>
        </p:nvSpPr>
        <p:spPr>
          <a:xfrm>
            <a:off x="5961125" y="5084686"/>
            <a:ext cx="5276850" cy="1581151"/>
          </a:xfrm>
          <a:prstGeom prst="foldedCorner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it-IT" sz="16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Assicurare </a:t>
            </a:r>
            <a:r>
              <a:rPr lang="it-IT" sz="1600" dirty="0"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 le </a:t>
            </a:r>
            <a:r>
              <a:rPr lang="it-IT" sz="1600" b="1" i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Linee Guida per il diritto allo Studio delle alunne e degli alunni fuori dalla famiglia di origine </a:t>
            </a:r>
            <a:r>
              <a:rPr lang="it-IT" sz="1600" dirty="0"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vengano </a:t>
            </a:r>
            <a:r>
              <a:rPr lang="it-IT" sz="16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conosciute e implementate su tutto il territorio nazionale al fine di facilitare il benessere e l’inclusione</a:t>
            </a:r>
            <a:r>
              <a:rPr lang="it-IT" sz="16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endParaRPr lang="it-IT" sz="16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6567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60691" y="1918917"/>
            <a:ext cx="10806544" cy="3229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it-IT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Garantire la</a:t>
            </a:r>
            <a:r>
              <a:rPr lang="it-IT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continuità affettiva</a:t>
            </a:r>
            <a:r>
              <a:rPr lang="it-IT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dei minorenni con affidatari,  che li hanno accolti e con cui si è creato un legame importante e significativo, (legge 173/2015, di cui servirebbe anche il monitoraggio dell’attuazione) se rispondente al loro superiore  interesse.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Ci sono </a:t>
            </a:r>
            <a:r>
              <a:rPr lang="it-IT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zone grigie tra affido e adozione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che impattano sulla vita delle famiglie affidatarie e adottive che </a:t>
            </a:r>
            <a:r>
              <a:rPr lang="it-IT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vanno gestite in modo più adeguato  e che richiedono ulteriori approfondimenti.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È indispensabile la </a:t>
            </a:r>
            <a:r>
              <a:rPr lang="it-IT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riservatezza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 parte </a:t>
            </a:r>
            <a:r>
              <a:rPr lang="it-IT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dei media 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nell’utilizzo e nella diffusione dei dati personali dei bambini/e </a:t>
            </a:r>
            <a:r>
              <a:rPr lang="it-IT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ragazzi/e, delle informazioni riguardati la loro storia e quella delle loro famiglie e una maggiore attenzione al linguaggio e alle parole utilizzate.</a:t>
            </a:r>
            <a:endParaRPr lang="it-IT" dirty="0"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FE51E98-45F5-F4D6-C5C7-FF3C9A82C8A8}"/>
              </a:ext>
            </a:extLst>
          </p:cNvPr>
          <p:cNvSpPr txBox="1"/>
          <p:nvPr/>
        </p:nvSpPr>
        <p:spPr>
          <a:xfrm>
            <a:off x="717423" y="540538"/>
            <a:ext cx="94731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NOSTRE PROPOSTE PER COSTRUIRE UN LAVORO COMUNE SULL’ AFFIDAMENTO FAMILIARE - 3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9153525" y="6365877"/>
            <a:ext cx="2743200" cy="365125"/>
          </a:xfrm>
        </p:spPr>
        <p:txBody>
          <a:bodyPr/>
          <a:lstStyle/>
          <a:p>
            <a:fld id="{9678D4C9-F7D3-420E-9BD6-386846B67002}" type="slidenum">
              <a:rPr lang="it-IT" sz="140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/>
              <a:t>9</a:t>
            </a:fld>
            <a:endParaRPr lang="it-IT" sz="14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Immagine 6" descr="logo gg naz af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2725" y="181356"/>
            <a:ext cx="1616202" cy="1558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 descr="ok5 bimbi 21[7004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8999" y="4857750"/>
            <a:ext cx="3362325" cy="1879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2947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902</TotalTime>
  <Words>1823</Words>
  <Application>Microsoft Office PowerPoint</Application>
  <PresentationFormat>Widescreen</PresentationFormat>
  <Paragraphs>77</Paragraphs>
  <Slides>12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Arial Unicode MS</vt:lpstr>
      <vt:lpstr>Calibri</vt:lpstr>
      <vt:lpstr>Calibri Light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RESPONSABILITA’ SUSSIDIARIA</vt:lpstr>
      <vt:lpstr>LE NOSTRE PROPOSTE PER COSTRUIRE UN LAVORO COMUNE SULL’ AFFIDAMENTO FAMILIARE</vt:lpstr>
      <vt:lpstr>LE NOSTRE PROPOSTE PER COSTRUIRE UN LAVORO COMUNE SULL’ AFFIDAMENTO  FAMILIARE – 1</vt:lpstr>
      <vt:lpstr>LE NOSTRE PROPOSTE PER COSTRUIRE UN LAVORO COMUNE SULL’ AFFIDAMENTO FAMILIARE - 2</vt:lpstr>
      <vt:lpstr>Presentazione standard di PowerPoint</vt:lpstr>
      <vt:lpstr>In conclusione …le nostre richieste /1:</vt:lpstr>
      <vt:lpstr>In conclusione …le nostre richieste /2:</vt:lpstr>
      <vt:lpstr>Grazie per l’attenzione!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PS</dc:creator>
  <cp:lastModifiedBy>Valter</cp:lastModifiedBy>
  <cp:revision>59</cp:revision>
  <dcterms:created xsi:type="dcterms:W3CDTF">2023-04-30T07:15:08Z</dcterms:created>
  <dcterms:modified xsi:type="dcterms:W3CDTF">2023-05-03T08:39:09Z</dcterms:modified>
</cp:coreProperties>
</file>